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5"/>
  </p:sldMasterIdLst>
  <p:notesMasterIdLst>
    <p:notesMasterId r:id="rId20"/>
  </p:notesMasterIdLst>
  <p:handoutMasterIdLst>
    <p:handoutMasterId r:id="rId21"/>
  </p:handoutMasterIdLst>
  <p:sldIdLst>
    <p:sldId id="256" r:id="rId6"/>
    <p:sldId id="269" r:id="rId7"/>
    <p:sldId id="468" r:id="rId8"/>
    <p:sldId id="292" r:id="rId9"/>
    <p:sldId id="262" r:id="rId10"/>
    <p:sldId id="506" r:id="rId11"/>
    <p:sldId id="469" r:id="rId12"/>
    <p:sldId id="298" r:id="rId13"/>
    <p:sldId id="273" r:id="rId14"/>
    <p:sldId id="507" r:id="rId15"/>
    <p:sldId id="510" r:id="rId16"/>
    <p:sldId id="511" r:id="rId17"/>
    <p:sldId id="279" r:id="rId18"/>
    <p:sldId id="299" r:id="rId19"/>
  </p:sldIdLst>
  <p:sldSz cx="9144000" cy="6858000" type="screen4x3"/>
  <p:notesSz cx="6799263" cy="9929813"/>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יעקב בליטשטיין" initials="יב" lastIdx="1" clrIdx="0">
    <p:extLst/>
  </p:cmAuthor>
  <p:cmAuthor id="2" name="יובל רזין" initials="יר" lastIdx="3" clrIdx="1">
    <p:extLst/>
  </p:cmAuthor>
  <p:cmAuthor id="3" name="ברכה נדב" initials="בנ" lastIdx="7" clrIdx="2">
    <p:extLst>
      <p:ext uri="{19B8F6BF-5375-455C-9EA6-DF929625EA0E}">
        <p15:presenceInfo xmlns:p15="http://schemas.microsoft.com/office/powerpoint/2012/main" userId="S-1-5-21-1960408961-1592454029-839522115-48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81BD"/>
    <a:srgbClr val="4BACC6"/>
    <a:srgbClr val="012A62"/>
    <a:srgbClr val="FF9900"/>
    <a:srgbClr val="FF9933"/>
    <a:srgbClr val="C36518"/>
    <a:srgbClr val="92A010"/>
    <a:srgbClr val="B09B00"/>
    <a:srgbClr val="120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סגנון כהה 2 - הדגשה 5/הדגשה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35" autoAdjust="0"/>
    <p:restoredTop sz="83363" autoAdjust="0"/>
  </p:normalViewPr>
  <p:slideViewPr>
    <p:cSldViewPr showGuides="1">
      <p:cViewPr varScale="1">
        <p:scale>
          <a:sx n="115" d="100"/>
          <a:sy n="115" d="100"/>
        </p:scale>
        <p:origin x="1476" y="96"/>
      </p:cViewPr>
      <p:guideLst>
        <p:guide orient="horz" pos="2160"/>
        <p:guide pos="2880"/>
      </p:guideLst>
    </p:cSldViewPr>
  </p:slideViewPr>
  <p:outlineViewPr>
    <p:cViewPr>
      <p:scale>
        <a:sx n="33" d="100"/>
        <a:sy n="33" d="100"/>
      </p:scale>
      <p:origin x="0" y="-10506"/>
    </p:cViewPr>
  </p:outlineViewPr>
  <p:notesTextViewPr>
    <p:cViewPr>
      <p:scale>
        <a:sx n="100" d="100"/>
        <a:sy n="100" d="100"/>
      </p:scale>
      <p:origin x="0" y="0"/>
    </p:cViewPr>
  </p:notesTextViewPr>
  <p:sorterViewPr>
    <p:cViewPr>
      <p:scale>
        <a:sx n="110" d="100"/>
        <a:sy n="110" d="100"/>
      </p:scale>
      <p:origin x="0" y="-72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01BE3-F65B-4205-9EC3-7F93FAC2579E}"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pPr rtl="1"/>
          <a:endParaRPr lang="he-IL"/>
        </a:p>
      </dgm:t>
    </dgm:pt>
    <dgm:pt modelId="{167B620F-36A5-4F52-934A-DE0FB114894C}">
      <dgm:prSet phldrT="[טקסט]" custT="1"/>
      <dgm:spPr/>
      <dgm:t>
        <a:bodyPr/>
        <a:lstStyle/>
        <a:p>
          <a:pPr rtl="1"/>
          <a:endParaRPr lang="he-IL" sz="2400" b="1" dirty="0">
            <a:latin typeface="Segoe UI Semibold" panose="020B0702040204020203" pitchFamily="34" charset="0"/>
            <a:cs typeface="Segoe UI Semibold" panose="020B0702040204020203" pitchFamily="34" charset="0"/>
          </a:endParaRPr>
        </a:p>
      </dgm:t>
    </dgm:pt>
    <dgm:pt modelId="{FC8674E0-F610-4857-BC29-A0EB95DAD425}" type="parTrans" cxnId="{4A4756BC-287A-49FE-8E1F-8AB4C1CCD767}">
      <dgm:prSet/>
      <dgm:spPr/>
      <dgm:t>
        <a:bodyPr/>
        <a:lstStyle/>
        <a:p>
          <a:pPr rtl="1"/>
          <a:endParaRPr lang="he-IL"/>
        </a:p>
      </dgm:t>
    </dgm:pt>
    <dgm:pt modelId="{40703014-2629-4F98-8638-39EEFEE6F52B}" type="sibTrans" cxnId="{4A4756BC-287A-49FE-8E1F-8AB4C1CCD767}">
      <dgm:prSet/>
      <dgm:spPr/>
      <dgm:t>
        <a:bodyPr/>
        <a:lstStyle/>
        <a:p>
          <a:pPr rtl="1"/>
          <a:endParaRPr lang="he-IL"/>
        </a:p>
      </dgm:t>
    </dgm:pt>
    <dgm:pt modelId="{E1E39A0E-1EF9-400D-89FE-2CF0B93AFD1B}">
      <dgm:prSet phldrT="[טקסט]" custT="1"/>
      <dgm:spPr/>
      <dgm:t>
        <a:bodyPr/>
        <a:lstStyle/>
        <a:p>
          <a:pPr rtl="1"/>
          <a:endParaRPr lang="he-IL" sz="2400" dirty="0">
            <a:latin typeface="Segoe UI Semibold" panose="020B0702040204020203" pitchFamily="34" charset="0"/>
            <a:cs typeface="Segoe UI Semibold" panose="020B0702040204020203" pitchFamily="34" charset="0"/>
          </a:endParaRPr>
        </a:p>
      </dgm:t>
    </dgm:pt>
    <dgm:pt modelId="{15BD30BD-D0D0-42F7-A43F-1B240779D37C}" type="parTrans" cxnId="{75D24653-8579-405A-A80B-2712032A49E9}">
      <dgm:prSet/>
      <dgm:spPr/>
      <dgm:t>
        <a:bodyPr/>
        <a:lstStyle/>
        <a:p>
          <a:pPr rtl="1"/>
          <a:endParaRPr lang="he-IL"/>
        </a:p>
      </dgm:t>
    </dgm:pt>
    <dgm:pt modelId="{9FB159DF-C7E0-41EF-A9AE-FCDAE644A3BD}" type="sibTrans" cxnId="{75D24653-8579-405A-A80B-2712032A49E9}">
      <dgm:prSet/>
      <dgm:spPr/>
      <dgm:t>
        <a:bodyPr/>
        <a:lstStyle/>
        <a:p>
          <a:pPr rtl="1"/>
          <a:endParaRPr lang="he-IL"/>
        </a:p>
      </dgm:t>
    </dgm:pt>
    <dgm:pt modelId="{61E2FFCD-2B97-4563-9A76-CC933958754D}" type="pres">
      <dgm:prSet presAssocID="{12001BE3-F65B-4205-9EC3-7F93FAC2579E}" presName="composite" presStyleCnt="0">
        <dgm:presLayoutVars>
          <dgm:chMax val="1"/>
          <dgm:dir/>
          <dgm:resizeHandles val="exact"/>
        </dgm:presLayoutVars>
      </dgm:prSet>
      <dgm:spPr/>
    </dgm:pt>
    <dgm:pt modelId="{3844A8DA-7F06-4C2C-A39C-C06B8B700B17}" type="pres">
      <dgm:prSet presAssocID="{12001BE3-F65B-4205-9EC3-7F93FAC2579E}" presName="radial" presStyleCnt="0">
        <dgm:presLayoutVars>
          <dgm:animLvl val="ctr"/>
        </dgm:presLayoutVars>
      </dgm:prSet>
      <dgm:spPr/>
    </dgm:pt>
    <dgm:pt modelId="{F945E852-63F9-4C16-BEF2-BAB2A2E2DEB6}" type="pres">
      <dgm:prSet presAssocID="{167B620F-36A5-4F52-934A-DE0FB114894C}" presName="centerShape" presStyleLbl="vennNode1" presStyleIdx="0" presStyleCnt="2" custScaleX="76246" custScaleY="76210" custLinFactNeighborX="44672" custLinFactNeighborY="-2934"/>
      <dgm:spPr/>
    </dgm:pt>
    <dgm:pt modelId="{327C339E-99AC-4B82-90D0-9EC5C9B6C374}" type="pres">
      <dgm:prSet presAssocID="{E1E39A0E-1EF9-400D-89FE-2CF0B93AFD1B}" presName="node" presStyleLbl="vennNode1" presStyleIdx="1" presStyleCnt="2" custScaleX="156064" custScaleY="152958" custRadScaleRad="32615" custRadScaleInc="-2777">
        <dgm:presLayoutVars>
          <dgm:bulletEnabled val="1"/>
        </dgm:presLayoutVars>
      </dgm:prSet>
      <dgm:spPr/>
    </dgm:pt>
  </dgm:ptLst>
  <dgm:cxnLst>
    <dgm:cxn modelId="{CD5BCA02-5E0D-49B8-A99B-8922905B26A8}" type="presOf" srcId="{E1E39A0E-1EF9-400D-89FE-2CF0B93AFD1B}" destId="{327C339E-99AC-4B82-90D0-9EC5C9B6C374}" srcOrd="0" destOrd="0" presId="urn:microsoft.com/office/officeart/2005/8/layout/radial3"/>
    <dgm:cxn modelId="{75D24653-8579-405A-A80B-2712032A49E9}" srcId="{167B620F-36A5-4F52-934A-DE0FB114894C}" destId="{E1E39A0E-1EF9-400D-89FE-2CF0B93AFD1B}" srcOrd="0" destOrd="0" parTransId="{15BD30BD-D0D0-42F7-A43F-1B240779D37C}" sibTransId="{9FB159DF-C7E0-41EF-A9AE-FCDAE644A3BD}"/>
    <dgm:cxn modelId="{74FC4855-40AE-499B-B6C5-6D6F8F071CA9}" type="presOf" srcId="{12001BE3-F65B-4205-9EC3-7F93FAC2579E}" destId="{61E2FFCD-2B97-4563-9A76-CC933958754D}" srcOrd="0" destOrd="0" presId="urn:microsoft.com/office/officeart/2005/8/layout/radial3"/>
    <dgm:cxn modelId="{4A4756BC-287A-49FE-8E1F-8AB4C1CCD767}" srcId="{12001BE3-F65B-4205-9EC3-7F93FAC2579E}" destId="{167B620F-36A5-4F52-934A-DE0FB114894C}" srcOrd="0" destOrd="0" parTransId="{FC8674E0-F610-4857-BC29-A0EB95DAD425}" sibTransId="{40703014-2629-4F98-8638-39EEFEE6F52B}"/>
    <dgm:cxn modelId="{BF88A7D1-7039-4857-AAC6-15A1A19146CE}" type="presOf" srcId="{167B620F-36A5-4F52-934A-DE0FB114894C}" destId="{F945E852-63F9-4C16-BEF2-BAB2A2E2DEB6}" srcOrd="0" destOrd="0" presId="urn:microsoft.com/office/officeart/2005/8/layout/radial3"/>
    <dgm:cxn modelId="{C17603FF-77F5-42CF-A2DF-03A43614B86D}" type="presParOf" srcId="{61E2FFCD-2B97-4563-9A76-CC933958754D}" destId="{3844A8DA-7F06-4C2C-A39C-C06B8B700B17}" srcOrd="0" destOrd="0" presId="urn:microsoft.com/office/officeart/2005/8/layout/radial3"/>
    <dgm:cxn modelId="{9E507370-5441-4386-ADB6-BA81422498E5}" type="presParOf" srcId="{3844A8DA-7F06-4C2C-A39C-C06B8B700B17}" destId="{F945E852-63F9-4C16-BEF2-BAB2A2E2DEB6}" srcOrd="0" destOrd="0" presId="urn:microsoft.com/office/officeart/2005/8/layout/radial3"/>
    <dgm:cxn modelId="{F229AB1C-7930-46B1-95A5-4F16C9ED1176}" type="presParOf" srcId="{3844A8DA-7F06-4C2C-A39C-C06B8B700B17}" destId="{327C339E-99AC-4B82-90D0-9EC5C9B6C374}"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A68BF-9158-4E15-AA90-0A1B6D16CEF0}" type="doc">
      <dgm:prSet loTypeId="urn:microsoft.com/office/officeart/2005/8/layout/venn1" loCatId="relationship" qsTypeId="urn:microsoft.com/office/officeart/2005/8/quickstyle/simple1" qsCatId="simple" csTypeId="urn:microsoft.com/office/officeart/2005/8/colors/colorful4" csCatId="colorful" phldr="1"/>
      <dgm:spPr/>
    </dgm:pt>
    <dgm:pt modelId="{4C7F7DC4-EA56-4E67-B288-3325DACD6BF0}">
      <dgm:prSet phldrT="[טקסט]" custT="1"/>
      <dgm:spPr/>
      <dgm:t>
        <a:bodyPr/>
        <a:lstStyle/>
        <a:p>
          <a:pPr rtl="1"/>
          <a:r>
            <a:rPr lang="he-IL" sz="2000" b="1" kern="1200" dirty="0">
              <a:solidFill>
                <a:srgbClr val="012A62"/>
              </a:solidFill>
              <a:latin typeface="Segoe UI Semilight" panose="020B0402040204020203" pitchFamily="34" charset="0"/>
              <a:ea typeface="+mn-ea"/>
              <a:cs typeface="Segoe UI Semilight" panose="020B0402040204020203" pitchFamily="34" charset="0"/>
            </a:rPr>
            <a:t>50 מועצות אזוריות</a:t>
          </a:r>
        </a:p>
      </dgm:t>
    </dgm:pt>
    <dgm:pt modelId="{B244CB2C-AF5D-4306-AC6D-3F62A3C1D1E3}" type="parTrans" cxnId="{FF21CE9A-332E-44EB-BE3F-6398CA5BC3EF}">
      <dgm:prSet/>
      <dgm:spPr/>
      <dgm:t>
        <a:bodyPr/>
        <a:lstStyle/>
        <a:p>
          <a:pPr rtl="1"/>
          <a:endParaRPr lang="he-IL"/>
        </a:p>
      </dgm:t>
    </dgm:pt>
    <dgm:pt modelId="{168F2502-343C-4F32-8BE2-6F85CEB08C2C}" type="sibTrans" cxnId="{FF21CE9A-332E-44EB-BE3F-6398CA5BC3EF}">
      <dgm:prSet/>
      <dgm:spPr/>
      <dgm:t>
        <a:bodyPr/>
        <a:lstStyle/>
        <a:p>
          <a:pPr rtl="1"/>
          <a:endParaRPr lang="he-IL"/>
        </a:p>
      </dgm:t>
    </dgm:pt>
    <dgm:pt modelId="{CA8E6BCA-1FF6-4B67-841B-7606BF1DC0E9}">
      <dgm:prSet phldrT="[טקסט]" custT="1"/>
      <dgm:spPr/>
      <dgm:t>
        <a:bodyPr/>
        <a:lstStyle/>
        <a:p>
          <a:pPr rtl="1"/>
          <a:r>
            <a:rPr lang="he-IL" sz="2000" b="1" kern="1200" dirty="0">
              <a:solidFill>
                <a:srgbClr val="012A62"/>
              </a:solidFill>
              <a:latin typeface="Segoe UI Semilight" panose="020B0402040204020203" pitchFamily="34" charset="0"/>
              <a:ea typeface="+mn-ea"/>
              <a:cs typeface="Segoe UI Semilight" panose="020B0402040204020203" pitchFamily="34" charset="0"/>
            </a:rPr>
            <a:t>46 מועצות מקומיות</a:t>
          </a:r>
        </a:p>
      </dgm:t>
    </dgm:pt>
    <dgm:pt modelId="{667A397D-733B-4C70-8488-B5F29D2C7933}" type="parTrans" cxnId="{984F8F08-FBB8-441C-9A39-CAE9139741DA}">
      <dgm:prSet/>
      <dgm:spPr/>
      <dgm:t>
        <a:bodyPr/>
        <a:lstStyle/>
        <a:p>
          <a:pPr rtl="1"/>
          <a:endParaRPr lang="he-IL"/>
        </a:p>
      </dgm:t>
    </dgm:pt>
    <dgm:pt modelId="{EAFB823C-34BB-44B4-BD1B-DB46A01F0439}" type="sibTrans" cxnId="{984F8F08-FBB8-441C-9A39-CAE9139741DA}">
      <dgm:prSet/>
      <dgm:spPr/>
      <dgm:t>
        <a:bodyPr/>
        <a:lstStyle/>
        <a:p>
          <a:pPr rtl="1"/>
          <a:endParaRPr lang="he-IL"/>
        </a:p>
      </dgm:t>
    </dgm:pt>
    <dgm:pt modelId="{86BB4127-6FE6-4614-A188-920354AF8B3A}">
      <dgm:prSet phldrT="[טקסט]" custT="1"/>
      <dgm:spPr/>
      <dgm:t>
        <a:bodyPr/>
        <a:lstStyle/>
        <a:p>
          <a:pPr rtl="1"/>
          <a:r>
            <a:rPr lang="he-IL" sz="2000" b="1" kern="1200" dirty="0">
              <a:solidFill>
                <a:srgbClr val="012A62"/>
              </a:solidFill>
              <a:latin typeface="Segoe UI Semilight" panose="020B0402040204020203" pitchFamily="34" charset="0"/>
              <a:ea typeface="+mn-ea"/>
              <a:cs typeface="Segoe UI Semilight" panose="020B0402040204020203" pitchFamily="34" charset="0"/>
            </a:rPr>
            <a:t>64 עיריות</a:t>
          </a:r>
        </a:p>
      </dgm:t>
    </dgm:pt>
    <dgm:pt modelId="{E9B87BA5-1FE8-41BE-ADB0-724ABE457C7D}" type="parTrans" cxnId="{6E7CE7B1-4B2C-4EA9-82C2-30BCEB83044A}">
      <dgm:prSet/>
      <dgm:spPr/>
      <dgm:t>
        <a:bodyPr/>
        <a:lstStyle/>
        <a:p>
          <a:pPr rtl="1"/>
          <a:endParaRPr lang="he-IL"/>
        </a:p>
      </dgm:t>
    </dgm:pt>
    <dgm:pt modelId="{7A5CCBF5-BD96-47DC-9427-3A33177B3528}" type="sibTrans" cxnId="{6E7CE7B1-4B2C-4EA9-82C2-30BCEB83044A}">
      <dgm:prSet/>
      <dgm:spPr/>
      <dgm:t>
        <a:bodyPr/>
        <a:lstStyle/>
        <a:p>
          <a:pPr rtl="1"/>
          <a:endParaRPr lang="he-IL"/>
        </a:p>
      </dgm:t>
    </dgm:pt>
    <dgm:pt modelId="{70B6F71C-D240-4A22-BFF7-CD1564F61D2C}" type="pres">
      <dgm:prSet presAssocID="{DB9A68BF-9158-4E15-AA90-0A1B6D16CEF0}" presName="compositeShape" presStyleCnt="0">
        <dgm:presLayoutVars>
          <dgm:chMax val="7"/>
          <dgm:dir/>
          <dgm:resizeHandles val="exact"/>
        </dgm:presLayoutVars>
      </dgm:prSet>
      <dgm:spPr/>
    </dgm:pt>
    <dgm:pt modelId="{4A7CF28F-A982-418A-80BB-547BC537E473}" type="pres">
      <dgm:prSet presAssocID="{4C7F7DC4-EA56-4E67-B288-3325DACD6BF0}" presName="circ1" presStyleLbl="vennNode1" presStyleIdx="0" presStyleCnt="3"/>
      <dgm:spPr/>
    </dgm:pt>
    <dgm:pt modelId="{DAE6F0D0-87F8-4149-A7EA-9C4A18BF87C0}" type="pres">
      <dgm:prSet presAssocID="{4C7F7DC4-EA56-4E67-B288-3325DACD6BF0}" presName="circ1Tx" presStyleLbl="revTx" presStyleIdx="0" presStyleCnt="0">
        <dgm:presLayoutVars>
          <dgm:chMax val="0"/>
          <dgm:chPref val="0"/>
          <dgm:bulletEnabled val="1"/>
        </dgm:presLayoutVars>
      </dgm:prSet>
      <dgm:spPr/>
    </dgm:pt>
    <dgm:pt modelId="{C026DC4E-A6B1-4711-A753-A7D6840B4A33}" type="pres">
      <dgm:prSet presAssocID="{CA8E6BCA-1FF6-4B67-841B-7606BF1DC0E9}" presName="circ2" presStyleLbl="vennNode1" presStyleIdx="1" presStyleCnt="3"/>
      <dgm:spPr/>
    </dgm:pt>
    <dgm:pt modelId="{3C92F288-9A58-4468-BBC0-84228BC41A18}" type="pres">
      <dgm:prSet presAssocID="{CA8E6BCA-1FF6-4B67-841B-7606BF1DC0E9}" presName="circ2Tx" presStyleLbl="revTx" presStyleIdx="0" presStyleCnt="0">
        <dgm:presLayoutVars>
          <dgm:chMax val="0"/>
          <dgm:chPref val="0"/>
          <dgm:bulletEnabled val="1"/>
        </dgm:presLayoutVars>
      </dgm:prSet>
      <dgm:spPr/>
    </dgm:pt>
    <dgm:pt modelId="{FBEFA511-1F73-4245-B3CF-205AB2C99435}" type="pres">
      <dgm:prSet presAssocID="{86BB4127-6FE6-4614-A188-920354AF8B3A}" presName="circ3" presStyleLbl="vennNode1" presStyleIdx="2" presStyleCnt="3"/>
      <dgm:spPr/>
    </dgm:pt>
    <dgm:pt modelId="{F9EB633E-9DCF-4E60-BDD3-68AFCF84E0F6}" type="pres">
      <dgm:prSet presAssocID="{86BB4127-6FE6-4614-A188-920354AF8B3A}" presName="circ3Tx" presStyleLbl="revTx" presStyleIdx="0" presStyleCnt="0">
        <dgm:presLayoutVars>
          <dgm:chMax val="0"/>
          <dgm:chPref val="0"/>
          <dgm:bulletEnabled val="1"/>
        </dgm:presLayoutVars>
      </dgm:prSet>
      <dgm:spPr/>
    </dgm:pt>
  </dgm:ptLst>
  <dgm:cxnLst>
    <dgm:cxn modelId="{984F8F08-FBB8-441C-9A39-CAE9139741DA}" srcId="{DB9A68BF-9158-4E15-AA90-0A1B6D16CEF0}" destId="{CA8E6BCA-1FF6-4B67-841B-7606BF1DC0E9}" srcOrd="1" destOrd="0" parTransId="{667A397D-733B-4C70-8488-B5F29D2C7933}" sibTransId="{EAFB823C-34BB-44B4-BD1B-DB46A01F0439}"/>
    <dgm:cxn modelId="{ACE06613-EBD2-4F82-BB3B-F821897F0798}" type="presOf" srcId="{CA8E6BCA-1FF6-4B67-841B-7606BF1DC0E9}" destId="{3C92F288-9A58-4468-BBC0-84228BC41A18}" srcOrd="1" destOrd="0" presId="urn:microsoft.com/office/officeart/2005/8/layout/venn1"/>
    <dgm:cxn modelId="{BC79E720-79BF-4C05-8A4B-AE3F0180849F}" type="presOf" srcId="{4C7F7DC4-EA56-4E67-B288-3325DACD6BF0}" destId="{4A7CF28F-A982-418A-80BB-547BC537E473}" srcOrd="0" destOrd="0" presId="urn:microsoft.com/office/officeart/2005/8/layout/venn1"/>
    <dgm:cxn modelId="{FF21CE9A-332E-44EB-BE3F-6398CA5BC3EF}" srcId="{DB9A68BF-9158-4E15-AA90-0A1B6D16CEF0}" destId="{4C7F7DC4-EA56-4E67-B288-3325DACD6BF0}" srcOrd="0" destOrd="0" parTransId="{B244CB2C-AF5D-4306-AC6D-3F62A3C1D1E3}" sibTransId="{168F2502-343C-4F32-8BE2-6F85CEB08C2C}"/>
    <dgm:cxn modelId="{258227AE-E9A1-47F5-ADEE-0BAFB7EC7A23}" type="presOf" srcId="{86BB4127-6FE6-4614-A188-920354AF8B3A}" destId="{FBEFA511-1F73-4245-B3CF-205AB2C99435}" srcOrd="0" destOrd="0" presId="urn:microsoft.com/office/officeart/2005/8/layout/venn1"/>
    <dgm:cxn modelId="{6E7CE7B1-4B2C-4EA9-82C2-30BCEB83044A}" srcId="{DB9A68BF-9158-4E15-AA90-0A1B6D16CEF0}" destId="{86BB4127-6FE6-4614-A188-920354AF8B3A}" srcOrd="2" destOrd="0" parTransId="{E9B87BA5-1FE8-41BE-ADB0-724ABE457C7D}" sibTransId="{7A5CCBF5-BD96-47DC-9427-3A33177B3528}"/>
    <dgm:cxn modelId="{F5A2C0B8-DC42-413A-AE40-5D645618D850}" type="presOf" srcId="{4C7F7DC4-EA56-4E67-B288-3325DACD6BF0}" destId="{DAE6F0D0-87F8-4149-A7EA-9C4A18BF87C0}" srcOrd="1" destOrd="0" presId="urn:microsoft.com/office/officeart/2005/8/layout/venn1"/>
    <dgm:cxn modelId="{FF66BBC7-CC42-4B77-81EF-26623685DCD8}" type="presOf" srcId="{DB9A68BF-9158-4E15-AA90-0A1B6D16CEF0}" destId="{70B6F71C-D240-4A22-BFF7-CD1564F61D2C}" srcOrd="0" destOrd="0" presId="urn:microsoft.com/office/officeart/2005/8/layout/venn1"/>
    <dgm:cxn modelId="{7EFA5FEB-204F-49BD-A2F7-4E3063CDF2AE}" type="presOf" srcId="{CA8E6BCA-1FF6-4B67-841B-7606BF1DC0E9}" destId="{C026DC4E-A6B1-4711-A753-A7D6840B4A33}" srcOrd="0" destOrd="0" presId="urn:microsoft.com/office/officeart/2005/8/layout/venn1"/>
    <dgm:cxn modelId="{477093EC-F4CB-4003-AF7A-BAE4BCF48CE3}" type="presOf" srcId="{86BB4127-6FE6-4614-A188-920354AF8B3A}" destId="{F9EB633E-9DCF-4E60-BDD3-68AFCF84E0F6}" srcOrd="1" destOrd="0" presId="urn:microsoft.com/office/officeart/2005/8/layout/venn1"/>
    <dgm:cxn modelId="{200D5CA2-876A-4605-BD2F-253111DA3A3B}" type="presParOf" srcId="{70B6F71C-D240-4A22-BFF7-CD1564F61D2C}" destId="{4A7CF28F-A982-418A-80BB-547BC537E473}" srcOrd="0" destOrd="0" presId="urn:microsoft.com/office/officeart/2005/8/layout/venn1"/>
    <dgm:cxn modelId="{C6FEE548-8F2E-4632-BC41-D57EA1E4FA40}" type="presParOf" srcId="{70B6F71C-D240-4A22-BFF7-CD1564F61D2C}" destId="{DAE6F0D0-87F8-4149-A7EA-9C4A18BF87C0}" srcOrd="1" destOrd="0" presId="urn:microsoft.com/office/officeart/2005/8/layout/venn1"/>
    <dgm:cxn modelId="{AF570F0B-7C46-44F4-BC04-4A023203BED7}" type="presParOf" srcId="{70B6F71C-D240-4A22-BFF7-CD1564F61D2C}" destId="{C026DC4E-A6B1-4711-A753-A7D6840B4A33}" srcOrd="2" destOrd="0" presId="urn:microsoft.com/office/officeart/2005/8/layout/venn1"/>
    <dgm:cxn modelId="{B16F97E8-00E0-4FA5-BFF5-3443439B5DDD}" type="presParOf" srcId="{70B6F71C-D240-4A22-BFF7-CD1564F61D2C}" destId="{3C92F288-9A58-4468-BBC0-84228BC41A18}" srcOrd="3" destOrd="0" presId="urn:microsoft.com/office/officeart/2005/8/layout/venn1"/>
    <dgm:cxn modelId="{85702306-E2C2-4255-8859-2D3C1EA69B18}" type="presParOf" srcId="{70B6F71C-D240-4A22-BFF7-CD1564F61D2C}" destId="{FBEFA511-1F73-4245-B3CF-205AB2C99435}" srcOrd="4" destOrd="0" presId="urn:microsoft.com/office/officeart/2005/8/layout/venn1"/>
    <dgm:cxn modelId="{1BD3CB6C-1B68-4BDD-8741-5CF779AF462D}" type="presParOf" srcId="{70B6F71C-D240-4A22-BFF7-CD1564F61D2C}" destId="{F9EB633E-9DCF-4E60-BDD3-68AFCF84E0F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80B889-BC7E-41CC-B0FB-030F6B447AC3}" type="doc">
      <dgm:prSet loTypeId="urn:microsoft.com/office/officeart/2005/8/layout/bProcess3" loCatId="process" qsTypeId="urn:microsoft.com/office/officeart/2005/8/quickstyle/simple3" qsCatId="simple" csTypeId="urn:microsoft.com/office/officeart/2005/8/colors/accent0_2" csCatId="mainScheme" phldr="1"/>
      <dgm:spPr/>
      <dgm:t>
        <a:bodyPr/>
        <a:lstStyle/>
        <a:p>
          <a:pPr rtl="1"/>
          <a:endParaRPr lang="he-IL"/>
        </a:p>
      </dgm:t>
    </dgm:pt>
    <dgm:pt modelId="{823B8D36-B769-4151-87C7-B098351177BD}">
      <dgm:prSet custT="1"/>
      <dgm:spPr>
        <a:ln w="19050"/>
      </dgm:spPr>
      <dgm:t>
        <a:bodyPr/>
        <a:lstStyle/>
        <a:p>
          <a:pPr rtl="1"/>
          <a:r>
            <a:rPr lang="he-IL" sz="1600" kern="1200" dirty="0">
              <a:highlight>
                <a:srgbClr val="FFFFFF"/>
              </a:highlight>
              <a:latin typeface="Segoe UI Semilight" panose="020B0402040204020203" pitchFamily="34" charset="0"/>
              <a:ea typeface="Segoe UI Black" panose="020B0A02040204020203" pitchFamily="34" charset="0"/>
              <a:cs typeface="Segoe UI Semilight" panose="020B0402040204020203" pitchFamily="34" charset="0"/>
            </a:rPr>
            <a:t>פרסום קול קורא מקוון</a:t>
          </a:r>
          <a:b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br>
          <a:b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2023-2024</a:t>
          </a:r>
          <a:endParaRPr lang="he-IL" sz="1400" b="1" kern="1200" dirty="0">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D47FEACE-6F18-4F1B-A523-27AC67A8D041}" type="parTrans" cxnId="{D47E507E-E810-4E10-848A-9D80EB8897D9}">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A17C4723-50BA-49F4-87AB-D690C0FDE2BB}" type="sibTrans" cxnId="{D47E507E-E810-4E10-848A-9D80EB8897D9}">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D7FFDFE3-4086-4A27-9EB9-7EB73D8219B7}">
      <dgm:prSet custT="1"/>
      <dgm:spPr>
        <a:ln w="57150"/>
      </dgm:spPr>
      <dgm:t>
        <a:bodyPr/>
        <a:lstStyle/>
        <a:p>
          <a:pPr rtl="1"/>
          <a:r>
            <a:rPr lang="he-IL" sz="1200" b="0" kern="1200" dirty="0">
              <a:latin typeface="Segoe UI Semilight" panose="020B0402040204020203" pitchFamily="34" charset="0"/>
              <a:ea typeface="Segoe UI Black" panose="020B0A02040204020203" pitchFamily="34" charset="0"/>
              <a:cs typeface="Segoe UI Semilight" panose="020B0402040204020203" pitchFamily="34" charset="0"/>
            </a:rPr>
            <a:t>פרויקטים באומדן של מעל למיליון ₪ והגדלות עוברים לבדיקת </a:t>
          </a:r>
          <a:br>
            <a:rPr lang="en-US" sz="1200" b="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200" b="0" kern="1200" dirty="0">
              <a:latin typeface="Segoe UI Semilight" panose="020B0402040204020203" pitchFamily="34" charset="0"/>
              <a:ea typeface="Segoe UI Black" panose="020B0A02040204020203" pitchFamily="34" charset="0"/>
              <a:cs typeface="Segoe UI Semilight" panose="020B0402040204020203" pitchFamily="34" charset="0"/>
            </a:rPr>
            <a:t>חברת בקרה והשלמת הגשתם מתאפשרת רק לאחר צירוף דוח הבקרה המאושר לטופס המקוון</a:t>
          </a:r>
          <a:br>
            <a:rPr lang="en-US" sz="1200" kern="1200" dirty="0">
              <a:highlight>
                <a:srgbClr val="FFFF00"/>
              </a:highlight>
              <a:latin typeface="Segoe UI Semilight" panose="020B0402040204020203" pitchFamily="34" charset="0"/>
              <a:ea typeface="Segoe UI Black" panose="020B0A02040204020203" pitchFamily="34" charset="0"/>
              <a:cs typeface="Segoe UI Semilight" panose="020B0402040204020203" pitchFamily="34" charset="0"/>
            </a:rPr>
          </a:br>
          <a:endParaRPr lang="he-IL" sz="1200" b="1" kern="1200" dirty="0">
            <a:highlight>
              <a:srgbClr val="FFFF00"/>
            </a:highlight>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46377BE9-18CB-48E5-B33E-E1D5F7685B18}" type="parTrans" cxnId="{B4F47C95-5427-4C5B-B06D-57E82A29BAC7}">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CA4D6135-5BEA-40F4-88D8-7BF12FDE6621}" type="sibTrans" cxnId="{B4F47C95-5427-4C5B-B06D-57E82A29BAC7}">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E33A308E-2E4B-4149-A317-FA583020D2D4}">
      <dgm:prSet custT="1"/>
      <dgm:spPr>
        <a:ln w="28575"/>
      </dgm:spPr>
      <dgm:t>
        <a:bodyPr/>
        <a:lstStyle/>
        <a:p>
          <a:pPr rtl="1"/>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הגשת הפרויקטים </a:t>
          </a:r>
          <a:b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ע"י הרשויות</a:t>
          </a:r>
          <a: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t> </a:t>
          </a: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והאשכולות.</a:t>
          </a:r>
          <a:r>
            <a:rPr lang="he-IL" sz="1600" b="0" kern="1200" dirty="0">
              <a:latin typeface="Segoe UI Semilight" panose="020B0402040204020203" pitchFamily="34" charset="0"/>
              <a:ea typeface="Segoe UI Black" panose="020B0A02040204020203" pitchFamily="34" charset="0"/>
              <a:cs typeface="Segoe UI Semilight" panose="020B0402040204020203" pitchFamily="34" charset="0"/>
            </a:rPr>
            <a:t> </a:t>
          </a:r>
        </a:p>
      </dgm:t>
    </dgm:pt>
    <dgm:pt modelId="{79695C7D-13DD-4B90-BA37-097B9FDC7DEF}" type="parTrans" cxnId="{AFB1D928-6712-4026-BE07-58B4ED056C82}">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1FF73DA7-4A94-4DB6-AA7D-B7AE03A5C777}" type="sibTrans" cxnId="{AFB1D928-6712-4026-BE07-58B4ED056C82}">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B743C791-A863-4609-AF94-1D7D167EDC32}">
      <dgm:prSet custT="1"/>
      <dgm:spPr>
        <a:ln w="28575"/>
      </dgm:spPr>
      <dgm:t>
        <a:bodyPr/>
        <a:lstStyle/>
        <a:p>
          <a:pPr rtl="1"/>
          <a:br>
            <a:rPr lang="en-US" sz="1600" b="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בחינת הפרויקטים במשרד התחבורה </a:t>
          </a:r>
          <a:endParaRPr lang="he-IL" sz="1600" b="1" kern="1200" dirty="0">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918ABA51-CE8B-4BB2-BE5D-0654281F676E}" type="parTrans" cxnId="{76C426CE-E66C-42B7-81BC-8733649F8E17}">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56EA18AC-A696-4799-A059-ACECF6472119}" type="sibTrans" cxnId="{76C426CE-E66C-42B7-81BC-8733649F8E17}">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0B5E18D9-4574-4DB6-A993-2154EF546DFB}">
      <dgm:prSet custT="1"/>
      <dgm:spPr>
        <a:ln w="28575"/>
      </dgm:spPr>
      <dgm:t>
        <a:bodyPr/>
        <a:lstStyle/>
        <a:p>
          <a:pPr rtl="1"/>
          <a:br>
            <a:rPr lang="en-US" sz="1600" b="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b="0" dirty="0">
              <a:latin typeface="Segoe UI Semilight" panose="020B0402040204020203" pitchFamily="34" charset="0"/>
              <a:ea typeface="Segoe UI Black" panose="020B0A02040204020203" pitchFamily="34" charset="0"/>
              <a:cs typeface="Segoe UI Semilight" panose="020B0402040204020203" pitchFamily="34" charset="0"/>
            </a:rPr>
            <a:t>אישור הפרויקטים מול </a:t>
          </a:r>
          <a:r>
            <a:rPr lang="he-IL" sz="1600" b="0" dirty="0" err="1">
              <a:latin typeface="Segoe UI Semilight" panose="020B0402040204020203" pitchFamily="34" charset="0"/>
              <a:ea typeface="Segoe UI Black" panose="020B0A02040204020203" pitchFamily="34" charset="0"/>
              <a:cs typeface="Segoe UI Semilight" panose="020B0402040204020203" pitchFamily="34" charset="0"/>
            </a:rPr>
            <a:t>חשבות</a:t>
          </a:r>
          <a:r>
            <a:rPr lang="he-IL" sz="1600" b="0" dirty="0">
              <a:latin typeface="Segoe UI Semilight" panose="020B0402040204020203" pitchFamily="34" charset="0"/>
              <a:ea typeface="Segoe UI Black" panose="020B0A02040204020203" pitchFamily="34" charset="0"/>
              <a:cs typeface="Segoe UI Semilight" panose="020B0402040204020203" pitchFamily="34" charset="0"/>
            </a:rPr>
            <a:t> המשרד </a:t>
          </a:r>
          <a:br>
            <a:rPr lang="en-US" sz="1600" b="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b="0" dirty="0">
              <a:latin typeface="Segoe UI Semilight" panose="020B0402040204020203" pitchFamily="34" charset="0"/>
              <a:ea typeface="Segoe UI Black" panose="020B0A02040204020203" pitchFamily="34" charset="0"/>
              <a:cs typeface="Segoe UI Semilight" panose="020B0402040204020203" pitchFamily="34" charset="0"/>
            </a:rPr>
            <a:t>ומשרד האוצר</a:t>
          </a:r>
          <a:endParaRPr lang="he-IL" sz="1600" b="1" dirty="0">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B775E042-E819-41B7-8FDC-23B4E2F44310}" type="parTrans" cxnId="{F84D540A-3C80-43E9-AB4F-EA84B408C8E7}">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65A3789F-5DB7-46D4-9222-BE3C561B44CF}" type="sibTrans" cxnId="{F84D540A-3C80-43E9-AB4F-EA84B408C8E7}">
      <dgm:prSet/>
      <dgm:spPr/>
      <dgm:t>
        <a:bodyPr/>
        <a:lstStyle/>
        <a:p>
          <a:pPr rtl="1"/>
          <a:endParaRPr lang="he-IL">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5291BAFC-522B-40FA-BC22-06EFCA813EC0}">
      <dgm:prSet custT="1"/>
      <dgm:spPr>
        <a:ln w="28575"/>
      </dgm:spPr>
      <dgm:t>
        <a:bodyPr/>
        <a:lstStyle/>
        <a:p>
          <a:pPr rtl="1"/>
          <a:r>
            <a:rPr lang="he-IL" sz="1600" b="0" dirty="0">
              <a:latin typeface="Segoe UI Semilight" panose="020B0402040204020203" pitchFamily="34" charset="0"/>
              <a:ea typeface="Segoe UI Black" panose="020B0A02040204020203" pitchFamily="34" charset="0"/>
              <a:cs typeface="Segoe UI Semilight" panose="020B0402040204020203" pitchFamily="34" charset="0"/>
            </a:rPr>
            <a:t>הוצאת התחייבויות</a:t>
          </a:r>
        </a:p>
        <a:p>
          <a:pPr rtl="1"/>
          <a:r>
            <a:rPr lang="he-IL" sz="1600" b="0" dirty="0">
              <a:latin typeface="Segoe UI Semilight" panose="020B0402040204020203" pitchFamily="34" charset="0"/>
              <a:ea typeface="Segoe UI Black" panose="020B0A02040204020203" pitchFamily="34" charset="0"/>
              <a:cs typeface="Segoe UI Semilight" panose="020B0402040204020203" pitchFamily="34" charset="0"/>
            </a:rPr>
            <a:t>ההתחייבויות נשלחות לרשויות המקומיות</a:t>
          </a:r>
          <a:br>
            <a:rPr lang="en-US" sz="1600" b="0" dirty="0">
              <a:latin typeface="Segoe UI Semilight" panose="020B0402040204020203" pitchFamily="34" charset="0"/>
              <a:ea typeface="Segoe UI Black" panose="020B0A02040204020203" pitchFamily="34" charset="0"/>
              <a:cs typeface="Segoe UI Semilight" panose="020B0402040204020203" pitchFamily="34" charset="0"/>
            </a:rPr>
          </a:br>
          <a:endParaRPr lang="he-IL" sz="1600" b="1" dirty="0">
            <a:latin typeface="Segoe UI Semilight" panose="020B0402040204020203" pitchFamily="34" charset="0"/>
            <a:ea typeface="Segoe UI Black" panose="020B0A02040204020203" pitchFamily="34" charset="0"/>
            <a:cs typeface="Segoe UI Semilight" panose="020B0402040204020203" pitchFamily="34" charset="0"/>
          </a:endParaRPr>
        </a:p>
      </dgm:t>
    </dgm:pt>
    <dgm:pt modelId="{045F776F-7F64-454E-9D06-A8A9DE2EFC9A}" type="sibTrans" cxnId="{6AD7DA60-21FF-4ADE-8744-B5075D26FDAD}">
      <dgm:prSet/>
      <dgm:spPr/>
      <dgm:t>
        <a:bodyPr/>
        <a:lstStyle/>
        <a:p>
          <a:pPr rtl="1"/>
          <a:endParaRPr lang="he-IL"/>
        </a:p>
      </dgm:t>
    </dgm:pt>
    <dgm:pt modelId="{D1EDEA07-630F-4FFE-854E-195905CC56CA}" type="parTrans" cxnId="{6AD7DA60-21FF-4ADE-8744-B5075D26FDAD}">
      <dgm:prSet/>
      <dgm:spPr/>
      <dgm:t>
        <a:bodyPr/>
        <a:lstStyle/>
        <a:p>
          <a:pPr rtl="1"/>
          <a:endParaRPr lang="he-IL"/>
        </a:p>
      </dgm:t>
    </dgm:pt>
    <dgm:pt modelId="{D7129796-7A53-48E9-B6B9-6955B1C14DFD}" type="pres">
      <dgm:prSet presAssocID="{EC80B889-BC7E-41CC-B0FB-030F6B447AC3}" presName="Name0" presStyleCnt="0">
        <dgm:presLayoutVars>
          <dgm:dir val="rev"/>
          <dgm:resizeHandles val="exact"/>
        </dgm:presLayoutVars>
      </dgm:prSet>
      <dgm:spPr/>
    </dgm:pt>
    <dgm:pt modelId="{56D26B58-4B78-4BAC-9D91-E9A09427163F}" type="pres">
      <dgm:prSet presAssocID="{823B8D36-B769-4151-87C7-B098351177BD}" presName="node" presStyleLbl="node1" presStyleIdx="0" presStyleCnt="6" custLinFactNeighborX="5476" custLinFactNeighborY="205">
        <dgm:presLayoutVars>
          <dgm:bulletEnabled val="1"/>
        </dgm:presLayoutVars>
      </dgm:prSet>
      <dgm:spPr/>
    </dgm:pt>
    <dgm:pt modelId="{B6D5077A-D02F-47F1-AAC1-D54E31E14C93}" type="pres">
      <dgm:prSet presAssocID="{A17C4723-50BA-49F4-87AB-D690C0FDE2BB}" presName="sibTrans" presStyleLbl="sibTrans1D1" presStyleIdx="0" presStyleCnt="5"/>
      <dgm:spPr/>
    </dgm:pt>
    <dgm:pt modelId="{117A9B9A-B1F6-44E6-ADBA-A7589A104734}" type="pres">
      <dgm:prSet presAssocID="{A17C4723-50BA-49F4-87AB-D690C0FDE2BB}" presName="connectorText" presStyleLbl="sibTrans1D1" presStyleIdx="0" presStyleCnt="5"/>
      <dgm:spPr/>
    </dgm:pt>
    <dgm:pt modelId="{E093DDD2-3EA8-4BDF-AB2D-200807D88561}" type="pres">
      <dgm:prSet presAssocID="{D7FFDFE3-4086-4A27-9EB9-7EB73D8219B7}" presName="node" presStyleLbl="node1" presStyleIdx="1" presStyleCnt="6" custScaleY="117205">
        <dgm:presLayoutVars>
          <dgm:bulletEnabled val="1"/>
        </dgm:presLayoutVars>
      </dgm:prSet>
      <dgm:spPr/>
    </dgm:pt>
    <dgm:pt modelId="{BDCF8819-0CC0-4465-9681-3227469AF57C}" type="pres">
      <dgm:prSet presAssocID="{CA4D6135-5BEA-40F4-88D8-7BF12FDE6621}" presName="sibTrans" presStyleLbl="sibTrans1D1" presStyleIdx="1" presStyleCnt="5"/>
      <dgm:spPr/>
    </dgm:pt>
    <dgm:pt modelId="{11D33D42-13AA-4B74-8107-926426B50052}" type="pres">
      <dgm:prSet presAssocID="{CA4D6135-5BEA-40F4-88D8-7BF12FDE6621}" presName="connectorText" presStyleLbl="sibTrans1D1" presStyleIdx="1" presStyleCnt="5"/>
      <dgm:spPr/>
    </dgm:pt>
    <dgm:pt modelId="{7B441902-6C52-480B-89F6-F70D5B6AADD0}" type="pres">
      <dgm:prSet presAssocID="{E33A308E-2E4B-4149-A317-FA583020D2D4}" presName="node" presStyleLbl="node1" presStyleIdx="2" presStyleCnt="6">
        <dgm:presLayoutVars>
          <dgm:bulletEnabled val="1"/>
        </dgm:presLayoutVars>
      </dgm:prSet>
      <dgm:spPr/>
    </dgm:pt>
    <dgm:pt modelId="{5DB3C86E-62B1-4758-AB0B-FF4C5DC3451A}" type="pres">
      <dgm:prSet presAssocID="{1FF73DA7-4A94-4DB6-AA7D-B7AE03A5C777}" presName="sibTrans" presStyleLbl="sibTrans1D1" presStyleIdx="2" presStyleCnt="5"/>
      <dgm:spPr/>
    </dgm:pt>
    <dgm:pt modelId="{11EA2A8F-C1BE-48EB-9175-0B9CC385D930}" type="pres">
      <dgm:prSet presAssocID="{1FF73DA7-4A94-4DB6-AA7D-B7AE03A5C777}" presName="connectorText" presStyleLbl="sibTrans1D1" presStyleIdx="2" presStyleCnt="5"/>
      <dgm:spPr/>
    </dgm:pt>
    <dgm:pt modelId="{3790F75F-520F-4635-A6A6-E1AEB53E1A9B}" type="pres">
      <dgm:prSet presAssocID="{B743C791-A863-4609-AF94-1D7D167EDC32}" presName="node" presStyleLbl="node1" presStyleIdx="3" presStyleCnt="6">
        <dgm:presLayoutVars>
          <dgm:bulletEnabled val="1"/>
        </dgm:presLayoutVars>
      </dgm:prSet>
      <dgm:spPr/>
    </dgm:pt>
    <dgm:pt modelId="{211AB0CF-AC8D-4D3D-BF29-0850FD97A9D3}" type="pres">
      <dgm:prSet presAssocID="{56EA18AC-A696-4799-A059-ACECF6472119}" presName="sibTrans" presStyleLbl="sibTrans1D1" presStyleIdx="3" presStyleCnt="5"/>
      <dgm:spPr/>
    </dgm:pt>
    <dgm:pt modelId="{12114F0F-155D-4F75-A0B6-03DA6D4BE5B5}" type="pres">
      <dgm:prSet presAssocID="{56EA18AC-A696-4799-A059-ACECF6472119}" presName="connectorText" presStyleLbl="sibTrans1D1" presStyleIdx="3" presStyleCnt="5"/>
      <dgm:spPr/>
    </dgm:pt>
    <dgm:pt modelId="{D8042F48-CC94-4EB7-95E5-077D4EB8436B}" type="pres">
      <dgm:prSet presAssocID="{0B5E18D9-4574-4DB6-A993-2154EF546DFB}" presName="node" presStyleLbl="node1" presStyleIdx="4" presStyleCnt="6">
        <dgm:presLayoutVars>
          <dgm:bulletEnabled val="1"/>
        </dgm:presLayoutVars>
      </dgm:prSet>
      <dgm:spPr/>
    </dgm:pt>
    <dgm:pt modelId="{0F1A6AA9-4CC5-4108-8261-4B88E30A6597}" type="pres">
      <dgm:prSet presAssocID="{65A3789F-5DB7-46D4-9222-BE3C561B44CF}" presName="sibTrans" presStyleLbl="sibTrans1D1" presStyleIdx="4" presStyleCnt="5"/>
      <dgm:spPr/>
    </dgm:pt>
    <dgm:pt modelId="{7F23B207-CE94-4F86-BBAC-03CEF6F33ED1}" type="pres">
      <dgm:prSet presAssocID="{65A3789F-5DB7-46D4-9222-BE3C561B44CF}" presName="connectorText" presStyleLbl="sibTrans1D1" presStyleIdx="4" presStyleCnt="5"/>
      <dgm:spPr/>
    </dgm:pt>
    <dgm:pt modelId="{563ACEB5-A9F5-47C6-928A-742DD35E04B6}" type="pres">
      <dgm:prSet presAssocID="{5291BAFC-522B-40FA-BC22-06EFCA813EC0}" presName="node" presStyleLbl="node1" presStyleIdx="5" presStyleCnt="6">
        <dgm:presLayoutVars>
          <dgm:bulletEnabled val="1"/>
        </dgm:presLayoutVars>
      </dgm:prSet>
      <dgm:spPr/>
    </dgm:pt>
  </dgm:ptLst>
  <dgm:cxnLst>
    <dgm:cxn modelId="{F84D540A-3C80-43E9-AB4F-EA84B408C8E7}" srcId="{EC80B889-BC7E-41CC-B0FB-030F6B447AC3}" destId="{0B5E18D9-4574-4DB6-A993-2154EF546DFB}" srcOrd="4" destOrd="0" parTransId="{B775E042-E819-41B7-8FDC-23B4E2F44310}" sibTransId="{65A3789F-5DB7-46D4-9222-BE3C561B44CF}"/>
    <dgm:cxn modelId="{39CDA514-C9F0-4C63-923A-DA210635E2BA}" type="presOf" srcId="{A17C4723-50BA-49F4-87AB-D690C0FDE2BB}" destId="{B6D5077A-D02F-47F1-AAC1-D54E31E14C93}" srcOrd="0" destOrd="0" presId="urn:microsoft.com/office/officeart/2005/8/layout/bProcess3"/>
    <dgm:cxn modelId="{AFB1D928-6712-4026-BE07-58B4ED056C82}" srcId="{EC80B889-BC7E-41CC-B0FB-030F6B447AC3}" destId="{E33A308E-2E4B-4149-A317-FA583020D2D4}" srcOrd="2" destOrd="0" parTransId="{79695C7D-13DD-4B90-BA37-097B9FDC7DEF}" sibTransId="{1FF73DA7-4A94-4DB6-AA7D-B7AE03A5C777}"/>
    <dgm:cxn modelId="{E0AD4B35-6D92-46EE-909E-8950CECF5824}" type="presOf" srcId="{65A3789F-5DB7-46D4-9222-BE3C561B44CF}" destId="{7F23B207-CE94-4F86-BBAC-03CEF6F33ED1}" srcOrd="1" destOrd="0" presId="urn:microsoft.com/office/officeart/2005/8/layout/bProcess3"/>
    <dgm:cxn modelId="{FB924D39-C52E-4C7E-8D82-309B6A9A578F}" type="presOf" srcId="{A17C4723-50BA-49F4-87AB-D690C0FDE2BB}" destId="{117A9B9A-B1F6-44E6-ADBA-A7589A104734}" srcOrd="1" destOrd="0" presId="urn:microsoft.com/office/officeart/2005/8/layout/bProcess3"/>
    <dgm:cxn modelId="{6AD7DA60-21FF-4ADE-8744-B5075D26FDAD}" srcId="{EC80B889-BC7E-41CC-B0FB-030F6B447AC3}" destId="{5291BAFC-522B-40FA-BC22-06EFCA813EC0}" srcOrd="5" destOrd="0" parTransId="{D1EDEA07-630F-4FFE-854E-195905CC56CA}" sibTransId="{045F776F-7F64-454E-9D06-A8A9DE2EFC9A}"/>
    <dgm:cxn modelId="{71765248-398D-430B-B770-227F5272ACAE}" type="presOf" srcId="{CA4D6135-5BEA-40F4-88D8-7BF12FDE6621}" destId="{11D33D42-13AA-4B74-8107-926426B50052}" srcOrd="1" destOrd="0" presId="urn:microsoft.com/office/officeart/2005/8/layout/bProcess3"/>
    <dgm:cxn modelId="{172CB576-C43C-420B-B846-14AB4D1C2DAD}" type="presOf" srcId="{E33A308E-2E4B-4149-A317-FA583020D2D4}" destId="{7B441902-6C52-480B-89F6-F70D5B6AADD0}" srcOrd="0" destOrd="0" presId="urn:microsoft.com/office/officeart/2005/8/layout/bProcess3"/>
    <dgm:cxn modelId="{60857559-A8AF-4790-ABAC-9991F93EF0C7}" type="presOf" srcId="{823B8D36-B769-4151-87C7-B098351177BD}" destId="{56D26B58-4B78-4BAC-9D91-E9A09427163F}" srcOrd="0" destOrd="0" presId="urn:microsoft.com/office/officeart/2005/8/layout/bProcess3"/>
    <dgm:cxn modelId="{D47E507E-E810-4E10-848A-9D80EB8897D9}" srcId="{EC80B889-BC7E-41CC-B0FB-030F6B447AC3}" destId="{823B8D36-B769-4151-87C7-B098351177BD}" srcOrd="0" destOrd="0" parTransId="{D47FEACE-6F18-4F1B-A523-27AC67A8D041}" sibTransId="{A17C4723-50BA-49F4-87AB-D690C0FDE2BB}"/>
    <dgm:cxn modelId="{2FBE8583-A88A-4579-B31D-C2CAE031A77B}" type="presOf" srcId="{D7FFDFE3-4086-4A27-9EB9-7EB73D8219B7}" destId="{E093DDD2-3EA8-4BDF-AB2D-200807D88561}" srcOrd="0" destOrd="0" presId="urn:microsoft.com/office/officeart/2005/8/layout/bProcess3"/>
    <dgm:cxn modelId="{F1095090-2C2A-4A97-B43D-D663C3D4284F}" type="presOf" srcId="{5291BAFC-522B-40FA-BC22-06EFCA813EC0}" destId="{563ACEB5-A9F5-47C6-928A-742DD35E04B6}" srcOrd="0" destOrd="0" presId="urn:microsoft.com/office/officeart/2005/8/layout/bProcess3"/>
    <dgm:cxn modelId="{B4F47C95-5427-4C5B-B06D-57E82A29BAC7}" srcId="{EC80B889-BC7E-41CC-B0FB-030F6B447AC3}" destId="{D7FFDFE3-4086-4A27-9EB9-7EB73D8219B7}" srcOrd="1" destOrd="0" parTransId="{46377BE9-18CB-48E5-B33E-E1D5F7685B18}" sibTransId="{CA4D6135-5BEA-40F4-88D8-7BF12FDE6621}"/>
    <dgm:cxn modelId="{7439329E-864A-4515-8C81-9FC8C746FA5D}" type="presOf" srcId="{56EA18AC-A696-4799-A059-ACECF6472119}" destId="{211AB0CF-AC8D-4D3D-BF29-0850FD97A9D3}" srcOrd="0" destOrd="0" presId="urn:microsoft.com/office/officeart/2005/8/layout/bProcess3"/>
    <dgm:cxn modelId="{2B2F6FA0-5932-4F76-807E-BD0637AC9402}" type="presOf" srcId="{B743C791-A863-4609-AF94-1D7D167EDC32}" destId="{3790F75F-520F-4635-A6A6-E1AEB53E1A9B}" srcOrd="0" destOrd="0" presId="urn:microsoft.com/office/officeart/2005/8/layout/bProcess3"/>
    <dgm:cxn modelId="{98DEECB5-A82C-477B-9F07-68C778E921F1}" type="presOf" srcId="{0B5E18D9-4574-4DB6-A993-2154EF546DFB}" destId="{D8042F48-CC94-4EB7-95E5-077D4EB8436B}" srcOrd="0" destOrd="0" presId="urn:microsoft.com/office/officeart/2005/8/layout/bProcess3"/>
    <dgm:cxn modelId="{76C426CE-E66C-42B7-81BC-8733649F8E17}" srcId="{EC80B889-BC7E-41CC-B0FB-030F6B447AC3}" destId="{B743C791-A863-4609-AF94-1D7D167EDC32}" srcOrd="3" destOrd="0" parTransId="{918ABA51-CE8B-4BB2-BE5D-0654281F676E}" sibTransId="{56EA18AC-A696-4799-A059-ACECF6472119}"/>
    <dgm:cxn modelId="{9E9997CE-F9D2-4C0B-AF61-BED6A3332524}" type="presOf" srcId="{56EA18AC-A696-4799-A059-ACECF6472119}" destId="{12114F0F-155D-4F75-A0B6-03DA6D4BE5B5}" srcOrd="1" destOrd="0" presId="urn:microsoft.com/office/officeart/2005/8/layout/bProcess3"/>
    <dgm:cxn modelId="{221727D0-D320-4270-AB1B-7141656CFCAC}" type="presOf" srcId="{CA4D6135-5BEA-40F4-88D8-7BF12FDE6621}" destId="{BDCF8819-0CC0-4465-9681-3227469AF57C}" srcOrd="0" destOrd="0" presId="urn:microsoft.com/office/officeart/2005/8/layout/bProcess3"/>
    <dgm:cxn modelId="{0A31B2DC-675E-44C2-A42B-1500823C1D9A}" type="presOf" srcId="{EC80B889-BC7E-41CC-B0FB-030F6B447AC3}" destId="{D7129796-7A53-48E9-B6B9-6955B1C14DFD}" srcOrd="0" destOrd="0" presId="urn:microsoft.com/office/officeart/2005/8/layout/bProcess3"/>
    <dgm:cxn modelId="{F0B150DD-A8BE-4205-A041-9FBCA54F5494}" type="presOf" srcId="{1FF73DA7-4A94-4DB6-AA7D-B7AE03A5C777}" destId="{5DB3C86E-62B1-4758-AB0B-FF4C5DC3451A}" srcOrd="0" destOrd="0" presId="urn:microsoft.com/office/officeart/2005/8/layout/bProcess3"/>
    <dgm:cxn modelId="{697209E9-5DC5-4C27-87A1-35BC777EBC35}" type="presOf" srcId="{65A3789F-5DB7-46D4-9222-BE3C561B44CF}" destId="{0F1A6AA9-4CC5-4108-8261-4B88E30A6597}" srcOrd="0" destOrd="0" presId="urn:microsoft.com/office/officeart/2005/8/layout/bProcess3"/>
    <dgm:cxn modelId="{5A7307F4-A461-4902-B34B-B3B97D0AABAB}" type="presOf" srcId="{1FF73DA7-4A94-4DB6-AA7D-B7AE03A5C777}" destId="{11EA2A8F-C1BE-48EB-9175-0B9CC385D930}" srcOrd="1" destOrd="0" presId="urn:microsoft.com/office/officeart/2005/8/layout/bProcess3"/>
    <dgm:cxn modelId="{970C692F-9CF3-4B50-B9AA-B4776022E7EC}" type="presParOf" srcId="{D7129796-7A53-48E9-B6B9-6955B1C14DFD}" destId="{56D26B58-4B78-4BAC-9D91-E9A09427163F}" srcOrd="0" destOrd="0" presId="urn:microsoft.com/office/officeart/2005/8/layout/bProcess3"/>
    <dgm:cxn modelId="{64185CBE-658B-4693-BBC4-D4BD09D509A6}" type="presParOf" srcId="{D7129796-7A53-48E9-B6B9-6955B1C14DFD}" destId="{B6D5077A-D02F-47F1-AAC1-D54E31E14C93}" srcOrd="1" destOrd="0" presId="urn:microsoft.com/office/officeart/2005/8/layout/bProcess3"/>
    <dgm:cxn modelId="{1A85010D-4E62-4271-A751-A5EED42CCEF9}" type="presParOf" srcId="{B6D5077A-D02F-47F1-AAC1-D54E31E14C93}" destId="{117A9B9A-B1F6-44E6-ADBA-A7589A104734}" srcOrd="0" destOrd="0" presId="urn:microsoft.com/office/officeart/2005/8/layout/bProcess3"/>
    <dgm:cxn modelId="{6F610E0D-1F27-4B53-AC3E-C8E1C456F2BD}" type="presParOf" srcId="{D7129796-7A53-48E9-B6B9-6955B1C14DFD}" destId="{E093DDD2-3EA8-4BDF-AB2D-200807D88561}" srcOrd="2" destOrd="0" presId="urn:microsoft.com/office/officeart/2005/8/layout/bProcess3"/>
    <dgm:cxn modelId="{4F48C7DD-5412-41A3-85A8-C248BD83A104}" type="presParOf" srcId="{D7129796-7A53-48E9-B6B9-6955B1C14DFD}" destId="{BDCF8819-0CC0-4465-9681-3227469AF57C}" srcOrd="3" destOrd="0" presId="urn:microsoft.com/office/officeart/2005/8/layout/bProcess3"/>
    <dgm:cxn modelId="{D46FA79A-D9A3-4636-BFDA-D3CC9E24763B}" type="presParOf" srcId="{BDCF8819-0CC0-4465-9681-3227469AF57C}" destId="{11D33D42-13AA-4B74-8107-926426B50052}" srcOrd="0" destOrd="0" presId="urn:microsoft.com/office/officeart/2005/8/layout/bProcess3"/>
    <dgm:cxn modelId="{36EEEF39-2AC6-49FC-8263-97BBF15AC093}" type="presParOf" srcId="{D7129796-7A53-48E9-B6B9-6955B1C14DFD}" destId="{7B441902-6C52-480B-89F6-F70D5B6AADD0}" srcOrd="4" destOrd="0" presId="urn:microsoft.com/office/officeart/2005/8/layout/bProcess3"/>
    <dgm:cxn modelId="{812E232C-117D-4F20-8CA6-5F0BD9B50B7A}" type="presParOf" srcId="{D7129796-7A53-48E9-B6B9-6955B1C14DFD}" destId="{5DB3C86E-62B1-4758-AB0B-FF4C5DC3451A}" srcOrd="5" destOrd="0" presId="urn:microsoft.com/office/officeart/2005/8/layout/bProcess3"/>
    <dgm:cxn modelId="{3AAC9E18-884B-43EC-A089-4C1900048690}" type="presParOf" srcId="{5DB3C86E-62B1-4758-AB0B-FF4C5DC3451A}" destId="{11EA2A8F-C1BE-48EB-9175-0B9CC385D930}" srcOrd="0" destOrd="0" presId="urn:microsoft.com/office/officeart/2005/8/layout/bProcess3"/>
    <dgm:cxn modelId="{94AF0967-8030-4D05-893F-B4603C60485D}" type="presParOf" srcId="{D7129796-7A53-48E9-B6B9-6955B1C14DFD}" destId="{3790F75F-520F-4635-A6A6-E1AEB53E1A9B}" srcOrd="6" destOrd="0" presId="urn:microsoft.com/office/officeart/2005/8/layout/bProcess3"/>
    <dgm:cxn modelId="{1AF2CF60-443A-473C-9318-3D3ECABDB997}" type="presParOf" srcId="{D7129796-7A53-48E9-B6B9-6955B1C14DFD}" destId="{211AB0CF-AC8D-4D3D-BF29-0850FD97A9D3}" srcOrd="7" destOrd="0" presId="urn:microsoft.com/office/officeart/2005/8/layout/bProcess3"/>
    <dgm:cxn modelId="{85659D39-1457-4925-8DB9-23E6949AD355}" type="presParOf" srcId="{211AB0CF-AC8D-4D3D-BF29-0850FD97A9D3}" destId="{12114F0F-155D-4F75-A0B6-03DA6D4BE5B5}" srcOrd="0" destOrd="0" presId="urn:microsoft.com/office/officeart/2005/8/layout/bProcess3"/>
    <dgm:cxn modelId="{1CAECF35-DF5F-4CA5-B156-F893DE56E443}" type="presParOf" srcId="{D7129796-7A53-48E9-B6B9-6955B1C14DFD}" destId="{D8042F48-CC94-4EB7-95E5-077D4EB8436B}" srcOrd="8" destOrd="0" presId="urn:microsoft.com/office/officeart/2005/8/layout/bProcess3"/>
    <dgm:cxn modelId="{55CAC8D7-ADA3-4530-921D-8B8F05AB9CBC}" type="presParOf" srcId="{D7129796-7A53-48E9-B6B9-6955B1C14DFD}" destId="{0F1A6AA9-4CC5-4108-8261-4B88E30A6597}" srcOrd="9" destOrd="0" presId="urn:microsoft.com/office/officeart/2005/8/layout/bProcess3"/>
    <dgm:cxn modelId="{6EBD6A18-7C15-4016-8374-3856CFC2E85B}" type="presParOf" srcId="{0F1A6AA9-4CC5-4108-8261-4B88E30A6597}" destId="{7F23B207-CE94-4F86-BBAC-03CEF6F33ED1}" srcOrd="0" destOrd="0" presId="urn:microsoft.com/office/officeart/2005/8/layout/bProcess3"/>
    <dgm:cxn modelId="{0695D45E-668D-4BF5-A857-2EE0793AF1D6}" type="presParOf" srcId="{D7129796-7A53-48E9-B6B9-6955B1C14DFD}" destId="{563ACEB5-A9F5-47C6-928A-742DD35E04B6}"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5E852-63F9-4C16-BEF2-BAB2A2E2DEB6}">
      <dsp:nvSpPr>
        <dsp:cNvPr id="0" name=""/>
        <dsp:cNvSpPr/>
      </dsp:nvSpPr>
      <dsp:spPr>
        <a:xfrm>
          <a:off x="4019523" y="1080141"/>
          <a:ext cx="2928750" cy="292736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endParaRPr lang="he-IL" sz="2400" b="1" kern="1200" dirty="0">
            <a:latin typeface="Segoe UI Semibold" panose="020B0702040204020203" pitchFamily="34" charset="0"/>
            <a:cs typeface="Segoe UI Semibold" panose="020B0702040204020203" pitchFamily="34" charset="0"/>
          </a:endParaRPr>
        </a:p>
      </dsp:txBody>
      <dsp:txXfrm>
        <a:off x="4448429" y="1508844"/>
        <a:ext cx="2070938" cy="2069961"/>
      </dsp:txXfrm>
    </dsp:sp>
    <dsp:sp modelId="{327C339E-99AC-4B82-90D0-9EC5C9B6C374}">
      <dsp:nvSpPr>
        <dsp:cNvPr id="0" name=""/>
        <dsp:cNvSpPr/>
      </dsp:nvSpPr>
      <dsp:spPr>
        <a:xfrm>
          <a:off x="2555777" y="1080121"/>
          <a:ext cx="2997354" cy="2937700"/>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endParaRPr lang="he-IL" sz="2400" kern="1200" dirty="0">
            <a:latin typeface="Segoe UI Semibold" panose="020B0702040204020203" pitchFamily="34" charset="0"/>
            <a:cs typeface="Segoe UI Semibold" panose="020B0702040204020203" pitchFamily="34" charset="0"/>
          </a:endParaRPr>
        </a:p>
      </dsp:txBody>
      <dsp:txXfrm>
        <a:off x="2994729" y="1510337"/>
        <a:ext cx="2119450" cy="2077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CF28F-A982-418A-80BB-547BC537E473}">
      <dsp:nvSpPr>
        <dsp:cNvPr id="0" name=""/>
        <dsp:cNvSpPr/>
      </dsp:nvSpPr>
      <dsp:spPr>
        <a:xfrm>
          <a:off x="1359337" y="73453"/>
          <a:ext cx="1519718" cy="151971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rgbClr val="012A62"/>
              </a:solidFill>
              <a:latin typeface="Segoe UI Semilight" panose="020B0402040204020203" pitchFamily="34" charset="0"/>
              <a:ea typeface="+mn-ea"/>
              <a:cs typeface="Segoe UI Semilight" panose="020B0402040204020203" pitchFamily="34" charset="0"/>
            </a:rPr>
            <a:t>50 מועצות אזוריות</a:t>
          </a:r>
        </a:p>
      </dsp:txBody>
      <dsp:txXfrm>
        <a:off x="1561966" y="339403"/>
        <a:ext cx="1114459" cy="683873"/>
      </dsp:txXfrm>
    </dsp:sp>
    <dsp:sp modelId="{C026DC4E-A6B1-4711-A753-A7D6840B4A33}">
      <dsp:nvSpPr>
        <dsp:cNvPr id="0" name=""/>
        <dsp:cNvSpPr/>
      </dsp:nvSpPr>
      <dsp:spPr>
        <a:xfrm>
          <a:off x="1907702" y="1023276"/>
          <a:ext cx="1519718" cy="1519718"/>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rgbClr val="012A62"/>
              </a:solidFill>
              <a:latin typeface="Segoe UI Semilight" panose="020B0402040204020203" pitchFamily="34" charset="0"/>
              <a:ea typeface="+mn-ea"/>
              <a:cs typeface="Segoe UI Semilight" panose="020B0402040204020203" pitchFamily="34" charset="0"/>
            </a:rPr>
            <a:t>46 מועצות מקומיות</a:t>
          </a:r>
        </a:p>
      </dsp:txBody>
      <dsp:txXfrm>
        <a:off x="2372482" y="1415870"/>
        <a:ext cx="911830" cy="835844"/>
      </dsp:txXfrm>
    </dsp:sp>
    <dsp:sp modelId="{FBEFA511-1F73-4245-B3CF-205AB2C99435}">
      <dsp:nvSpPr>
        <dsp:cNvPr id="0" name=""/>
        <dsp:cNvSpPr/>
      </dsp:nvSpPr>
      <dsp:spPr>
        <a:xfrm>
          <a:off x="810972" y="1023276"/>
          <a:ext cx="1519718" cy="1519718"/>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he-IL" sz="2000" b="1" kern="1200" dirty="0">
              <a:solidFill>
                <a:srgbClr val="012A62"/>
              </a:solidFill>
              <a:latin typeface="Segoe UI Semilight" panose="020B0402040204020203" pitchFamily="34" charset="0"/>
              <a:ea typeface="+mn-ea"/>
              <a:cs typeface="Segoe UI Semilight" panose="020B0402040204020203" pitchFamily="34" charset="0"/>
            </a:rPr>
            <a:t>64 עיריות</a:t>
          </a:r>
        </a:p>
      </dsp:txBody>
      <dsp:txXfrm>
        <a:off x="954079" y="1415870"/>
        <a:ext cx="911830" cy="835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77A-D02F-47F1-AAC1-D54E31E14C93}">
      <dsp:nvSpPr>
        <dsp:cNvPr id="0" name=""/>
        <dsp:cNvSpPr/>
      </dsp:nvSpPr>
      <dsp:spPr>
        <a:xfrm>
          <a:off x="5334625" y="1362861"/>
          <a:ext cx="521924" cy="91440"/>
        </a:xfrm>
        <a:custGeom>
          <a:avLst/>
          <a:gdLst/>
          <a:ahLst/>
          <a:cxnLst/>
          <a:rect l="0" t="0" r="0" b="0"/>
          <a:pathLst>
            <a:path>
              <a:moveTo>
                <a:pt x="521924" y="48641"/>
              </a:moveTo>
              <a:lnTo>
                <a:pt x="243862" y="48641"/>
              </a:lnTo>
              <a:lnTo>
                <a:pt x="243862" y="45720"/>
              </a:lnTo>
              <a:lnTo>
                <a:pt x="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5581774" y="1405850"/>
        <a:ext cx="27626" cy="5462"/>
      </dsp:txXfrm>
    </dsp:sp>
    <dsp:sp modelId="{56D26B58-4B78-4BAC-9D91-E9A09427163F}">
      <dsp:nvSpPr>
        <dsp:cNvPr id="0" name=""/>
        <dsp:cNvSpPr/>
      </dsp:nvSpPr>
      <dsp:spPr>
        <a:xfrm>
          <a:off x="5854749" y="699047"/>
          <a:ext cx="2374850" cy="14249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19050">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he-IL" sz="1600" kern="1200" dirty="0">
              <a:highlight>
                <a:srgbClr val="FFFFFF"/>
              </a:highlight>
              <a:latin typeface="Segoe UI Semilight" panose="020B0402040204020203" pitchFamily="34" charset="0"/>
              <a:ea typeface="Segoe UI Black" panose="020B0A02040204020203" pitchFamily="34" charset="0"/>
              <a:cs typeface="Segoe UI Semilight" panose="020B0402040204020203" pitchFamily="34" charset="0"/>
            </a:rPr>
            <a:t>פרסום קול קורא מקוון</a:t>
          </a:r>
          <a:b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br>
          <a:b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2023-2024</a:t>
          </a:r>
          <a:endParaRPr lang="he-IL" sz="1400" b="1" kern="1200" dirty="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5854749" y="699047"/>
        <a:ext cx="2374850" cy="1424910"/>
      </dsp:txXfrm>
    </dsp:sp>
    <dsp:sp modelId="{BDCF8819-0CC0-4465-9681-3227469AF57C}">
      <dsp:nvSpPr>
        <dsp:cNvPr id="0" name=""/>
        <dsp:cNvSpPr/>
      </dsp:nvSpPr>
      <dsp:spPr>
        <a:xfrm>
          <a:off x="2413559" y="1362861"/>
          <a:ext cx="515615" cy="91440"/>
        </a:xfrm>
        <a:custGeom>
          <a:avLst/>
          <a:gdLst/>
          <a:ahLst/>
          <a:cxnLst/>
          <a:rect l="0" t="0" r="0" b="0"/>
          <a:pathLst>
            <a:path>
              <a:moveTo>
                <a:pt x="515615" y="45720"/>
              </a:moveTo>
              <a:lnTo>
                <a:pt x="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2657711" y="1405850"/>
        <a:ext cx="27310" cy="5462"/>
      </dsp:txXfrm>
    </dsp:sp>
    <dsp:sp modelId="{E093DDD2-3EA8-4BDF-AB2D-200807D88561}">
      <dsp:nvSpPr>
        <dsp:cNvPr id="0" name=""/>
        <dsp:cNvSpPr/>
      </dsp:nvSpPr>
      <dsp:spPr>
        <a:xfrm>
          <a:off x="2927374" y="573548"/>
          <a:ext cx="2374850" cy="167006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57150">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he-IL" sz="1200" b="0" kern="1200" dirty="0">
              <a:latin typeface="Segoe UI Semilight" panose="020B0402040204020203" pitchFamily="34" charset="0"/>
              <a:ea typeface="Segoe UI Black" panose="020B0A02040204020203" pitchFamily="34" charset="0"/>
              <a:cs typeface="Segoe UI Semilight" panose="020B0402040204020203" pitchFamily="34" charset="0"/>
            </a:rPr>
            <a:t>פרויקטים באומדן של מעל למיליון ₪ והגדלות עוברים לבדיקת </a:t>
          </a:r>
          <a:br>
            <a:rPr lang="en-US" sz="1200" b="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200" b="0" kern="1200" dirty="0">
              <a:latin typeface="Segoe UI Semilight" panose="020B0402040204020203" pitchFamily="34" charset="0"/>
              <a:ea typeface="Segoe UI Black" panose="020B0A02040204020203" pitchFamily="34" charset="0"/>
              <a:cs typeface="Segoe UI Semilight" panose="020B0402040204020203" pitchFamily="34" charset="0"/>
            </a:rPr>
            <a:t>חברת בקרה והשלמת הגשתם מתאפשרת רק לאחר צירוף דוח הבקרה המאושר לטופס המקוון</a:t>
          </a:r>
          <a:br>
            <a:rPr lang="en-US" sz="1200" kern="1200" dirty="0">
              <a:highlight>
                <a:srgbClr val="FFFF00"/>
              </a:highlight>
              <a:latin typeface="Segoe UI Semilight" panose="020B0402040204020203" pitchFamily="34" charset="0"/>
              <a:ea typeface="Segoe UI Black" panose="020B0A02040204020203" pitchFamily="34" charset="0"/>
              <a:cs typeface="Segoe UI Semilight" panose="020B0402040204020203" pitchFamily="34" charset="0"/>
            </a:rPr>
          </a:br>
          <a:endParaRPr lang="he-IL" sz="1200" b="1" kern="1200" dirty="0">
            <a:highlight>
              <a:srgbClr val="FFFF00"/>
            </a:highlight>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2927374" y="573548"/>
        <a:ext cx="2374850" cy="1670066"/>
      </dsp:txXfrm>
    </dsp:sp>
    <dsp:sp modelId="{5DB3C86E-62B1-4758-AB0B-FF4C5DC3451A}">
      <dsp:nvSpPr>
        <dsp:cNvPr id="0" name=""/>
        <dsp:cNvSpPr/>
      </dsp:nvSpPr>
      <dsp:spPr>
        <a:xfrm>
          <a:off x="1193734" y="2119236"/>
          <a:ext cx="5842131" cy="638193"/>
        </a:xfrm>
        <a:custGeom>
          <a:avLst/>
          <a:gdLst/>
          <a:ahLst/>
          <a:cxnLst/>
          <a:rect l="0" t="0" r="0" b="0"/>
          <a:pathLst>
            <a:path>
              <a:moveTo>
                <a:pt x="0" y="0"/>
              </a:moveTo>
              <a:lnTo>
                <a:pt x="0" y="336196"/>
              </a:lnTo>
              <a:lnTo>
                <a:pt x="5842131" y="336196"/>
              </a:lnTo>
              <a:lnTo>
                <a:pt x="5842131" y="638193"/>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3967792" y="2435602"/>
        <a:ext cx="294014" cy="5462"/>
      </dsp:txXfrm>
    </dsp:sp>
    <dsp:sp modelId="{7B441902-6C52-480B-89F6-F70D5B6AADD0}">
      <dsp:nvSpPr>
        <dsp:cNvPr id="0" name=""/>
        <dsp:cNvSpPr/>
      </dsp:nvSpPr>
      <dsp:spPr>
        <a:xfrm>
          <a:off x="6308" y="696126"/>
          <a:ext cx="2374850" cy="14249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הגשת הפרויקטים </a:t>
          </a:r>
          <a:b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ע"י הרשויות</a:t>
          </a:r>
          <a:r>
            <a:rPr lang="en-US" sz="1600" kern="1200" dirty="0">
              <a:latin typeface="Segoe UI Semilight" panose="020B0402040204020203" pitchFamily="34" charset="0"/>
              <a:ea typeface="Segoe UI Black" panose="020B0A02040204020203" pitchFamily="34" charset="0"/>
              <a:cs typeface="Segoe UI Semilight" panose="020B0402040204020203" pitchFamily="34" charset="0"/>
            </a:rPr>
            <a:t> </a:t>
          </a: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והאשכולות.</a:t>
          </a:r>
          <a:r>
            <a:rPr lang="he-IL" sz="1600" b="0" kern="1200" dirty="0">
              <a:latin typeface="Segoe UI Semilight" panose="020B0402040204020203" pitchFamily="34" charset="0"/>
              <a:ea typeface="Segoe UI Black" panose="020B0A02040204020203" pitchFamily="34" charset="0"/>
              <a:cs typeface="Segoe UI Semilight" panose="020B0402040204020203" pitchFamily="34" charset="0"/>
            </a:rPr>
            <a:t> </a:t>
          </a:r>
        </a:p>
      </dsp:txBody>
      <dsp:txXfrm>
        <a:off x="6308" y="696126"/>
        <a:ext cx="2374850" cy="1424910"/>
      </dsp:txXfrm>
    </dsp:sp>
    <dsp:sp modelId="{211AB0CF-AC8D-4D3D-BF29-0850FD97A9D3}">
      <dsp:nvSpPr>
        <dsp:cNvPr id="0" name=""/>
        <dsp:cNvSpPr/>
      </dsp:nvSpPr>
      <dsp:spPr>
        <a:xfrm>
          <a:off x="5334625" y="3456565"/>
          <a:ext cx="515615" cy="91440"/>
        </a:xfrm>
        <a:custGeom>
          <a:avLst/>
          <a:gdLst/>
          <a:ahLst/>
          <a:cxnLst/>
          <a:rect l="0" t="0" r="0" b="0"/>
          <a:pathLst>
            <a:path>
              <a:moveTo>
                <a:pt x="515615" y="45720"/>
              </a:moveTo>
              <a:lnTo>
                <a:pt x="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5578777" y="3499554"/>
        <a:ext cx="27310" cy="5462"/>
      </dsp:txXfrm>
    </dsp:sp>
    <dsp:sp modelId="{3790F75F-520F-4635-A6A6-E1AEB53E1A9B}">
      <dsp:nvSpPr>
        <dsp:cNvPr id="0" name=""/>
        <dsp:cNvSpPr/>
      </dsp:nvSpPr>
      <dsp:spPr>
        <a:xfrm>
          <a:off x="5848440" y="2789830"/>
          <a:ext cx="2374850" cy="14249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br>
            <a:rPr lang="en-US" sz="1600" b="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kern="1200" dirty="0">
              <a:latin typeface="Segoe UI Semilight" panose="020B0402040204020203" pitchFamily="34" charset="0"/>
              <a:ea typeface="Segoe UI Black" panose="020B0A02040204020203" pitchFamily="34" charset="0"/>
              <a:cs typeface="Segoe UI Semilight" panose="020B0402040204020203" pitchFamily="34" charset="0"/>
            </a:rPr>
            <a:t>בחינת הפרויקטים במשרד התחבורה </a:t>
          </a:r>
          <a:endParaRPr lang="he-IL" sz="1600" b="1" kern="1200" dirty="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5848440" y="2789830"/>
        <a:ext cx="2374850" cy="1424910"/>
      </dsp:txXfrm>
    </dsp:sp>
    <dsp:sp modelId="{0F1A6AA9-4CC5-4108-8261-4B88E30A6597}">
      <dsp:nvSpPr>
        <dsp:cNvPr id="0" name=""/>
        <dsp:cNvSpPr/>
      </dsp:nvSpPr>
      <dsp:spPr>
        <a:xfrm>
          <a:off x="2413559" y="3456565"/>
          <a:ext cx="515615" cy="91440"/>
        </a:xfrm>
        <a:custGeom>
          <a:avLst/>
          <a:gdLst/>
          <a:ahLst/>
          <a:cxnLst/>
          <a:rect l="0" t="0" r="0" b="0"/>
          <a:pathLst>
            <a:path>
              <a:moveTo>
                <a:pt x="515615" y="45720"/>
              </a:moveTo>
              <a:lnTo>
                <a:pt x="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2657711" y="3499554"/>
        <a:ext cx="27310" cy="5462"/>
      </dsp:txXfrm>
    </dsp:sp>
    <dsp:sp modelId="{D8042F48-CC94-4EB7-95E5-077D4EB8436B}">
      <dsp:nvSpPr>
        <dsp:cNvPr id="0" name=""/>
        <dsp:cNvSpPr/>
      </dsp:nvSpPr>
      <dsp:spPr>
        <a:xfrm>
          <a:off x="2927374" y="2789830"/>
          <a:ext cx="2374850" cy="14249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br>
            <a:rPr lang="en-US" sz="1600" b="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b="0" kern="1200" dirty="0">
              <a:latin typeface="Segoe UI Semilight" panose="020B0402040204020203" pitchFamily="34" charset="0"/>
              <a:ea typeface="Segoe UI Black" panose="020B0A02040204020203" pitchFamily="34" charset="0"/>
              <a:cs typeface="Segoe UI Semilight" panose="020B0402040204020203" pitchFamily="34" charset="0"/>
            </a:rPr>
            <a:t>אישור הפרויקטים מול </a:t>
          </a:r>
          <a:r>
            <a:rPr lang="he-IL" sz="1600" b="0" kern="1200" dirty="0" err="1">
              <a:latin typeface="Segoe UI Semilight" panose="020B0402040204020203" pitchFamily="34" charset="0"/>
              <a:ea typeface="Segoe UI Black" panose="020B0A02040204020203" pitchFamily="34" charset="0"/>
              <a:cs typeface="Segoe UI Semilight" panose="020B0402040204020203" pitchFamily="34" charset="0"/>
            </a:rPr>
            <a:t>חשבות</a:t>
          </a:r>
          <a:r>
            <a:rPr lang="he-IL" sz="1600" b="0" kern="1200" dirty="0">
              <a:latin typeface="Segoe UI Semilight" panose="020B0402040204020203" pitchFamily="34" charset="0"/>
              <a:ea typeface="Segoe UI Black" panose="020B0A02040204020203" pitchFamily="34" charset="0"/>
              <a:cs typeface="Segoe UI Semilight" panose="020B0402040204020203" pitchFamily="34" charset="0"/>
            </a:rPr>
            <a:t> המשרד </a:t>
          </a:r>
          <a:br>
            <a:rPr lang="en-US" sz="1600" b="0" kern="1200" dirty="0">
              <a:latin typeface="Segoe UI Semilight" panose="020B0402040204020203" pitchFamily="34" charset="0"/>
              <a:ea typeface="Segoe UI Black" panose="020B0A02040204020203" pitchFamily="34" charset="0"/>
              <a:cs typeface="Segoe UI Semilight" panose="020B0402040204020203" pitchFamily="34" charset="0"/>
            </a:rPr>
          </a:br>
          <a:r>
            <a:rPr lang="he-IL" sz="1600" b="0" kern="1200" dirty="0">
              <a:latin typeface="Segoe UI Semilight" panose="020B0402040204020203" pitchFamily="34" charset="0"/>
              <a:ea typeface="Segoe UI Black" panose="020B0A02040204020203" pitchFamily="34" charset="0"/>
              <a:cs typeface="Segoe UI Semilight" panose="020B0402040204020203" pitchFamily="34" charset="0"/>
            </a:rPr>
            <a:t>ומשרד האוצר</a:t>
          </a:r>
          <a:endParaRPr lang="he-IL" sz="1600" b="1" kern="1200" dirty="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2927374" y="2789830"/>
        <a:ext cx="2374850" cy="1424910"/>
      </dsp:txXfrm>
    </dsp:sp>
    <dsp:sp modelId="{563ACEB5-A9F5-47C6-928A-742DD35E04B6}">
      <dsp:nvSpPr>
        <dsp:cNvPr id="0" name=""/>
        <dsp:cNvSpPr/>
      </dsp:nvSpPr>
      <dsp:spPr>
        <a:xfrm>
          <a:off x="6308" y="2789830"/>
          <a:ext cx="2374850" cy="14249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he-IL" sz="1600" b="0" kern="1200" dirty="0">
              <a:latin typeface="Segoe UI Semilight" panose="020B0402040204020203" pitchFamily="34" charset="0"/>
              <a:ea typeface="Segoe UI Black" panose="020B0A02040204020203" pitchFamily="34" charset="0"/>
              <a:cs typeface="Segoe UI Semilight" panose="020B0402040204020203" pitchFamily="34" charset="0"/>
            </a:rPr>
            <a:t>הוצאת התחייבויות</a:t>
          </a:r>
        </a:p>
        <a:p>
          <a:pPr marL="0" lvl="0" indent="0" algn="ctr" defTabSz="711200" rtl="1">
            <a:lnSpc>
              <a:spcPct val="90000"/>
            </a:lnSpc>
            <a:spcBef>
              <a:spcPct val="0"/>
            </a:spcBef>
            <a:spcAft>
              <a:spcPct val="35000"/>
            </a:spcAft>
            <a:buNone/>
          </a:pPr>
          <a:r>
            <a:rPr lang="he-IL" sz="1600" b="0" kern="1200" dirty="0">
              <a:latin typeface="Segoe UI Semilight" panose="020B0402040204020203" pitchFamily="34" charset="0"/>
              <a:ea typeface="Segoe UI Black" panose="020B0A02040204020203" pitchFamily="34" charset="0"/>
              <a:cs typeface="Segoe UI Semilight" panose="020B0402040204020203" pitchFamily="34" charset="0"/>
            </a:rPr>
            <a:t>ההתחייבויות נשלחות לרשויות המקומיות</a:t>
          </a:r>
          <a:br>
            <a:rPr lang="en-US" sz="1600" b="0" kern="1200" dirty="0">
              <a:latin typeface="Segoe UI Semilight" panose="020B0402040204020203" pitchFamily="34" charset="0"/>
              <a:ea typeface="Segoe UI Black" panose="020B0A02040204020203" pitchFamily="34" charset="0"/>
              <a:cs typeface="Segoe UI Semilight" panose="020B0402040204020203" pitchFamily="34" charset="0"/>
            </a:rPr>
          </a:br>
          <a:endParaRPr lang="he-IL" sz="1600" b="1" kern="1200" dirty="0">
            <a:latin typeface="Segoe UI Semilight" panose="020B0402040204020203" pitchFamily="34" charset="0"/>
            <a:ea typeface="Segoe UI Black" panose="020B0A02040204020203" pitchFamily="34" charset="0"/>
            <a:cs typeface="Segoe UI Semilight" panose="020B0402040204020203" pitchFamily="34" charset="0"/>
          </a:endParaRPr>
        </a:p>
      </dsp:txBody>
      <dsp:txXfrm>
        <a:off x="6308" y="2789830"/>
        <a:ext cx="2374850" cy="142491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491" y="1"/>
            <a:ext cx="2946773" cy="496491"/>
          </a:xfrm>
          <a:prstGeom prst="rect">
            <a:avLst/>
          </a:prstGeom>
        </p:spPr>
        <p:txBody>
          <a:bodyPr vert="horz" lIns="91727" tIns="45863" rIns="91727" bIns="45863" rtlCol="1"/>
          <a:lstStyle>
            <a:lvl1pPr algn="r">
              <a:defRPr sz="1200"/>
            </a:lvl1pPr>
          </a:lstStyle>
          <a:p>
            <a:endParaRPr lang="he-IL"/>
          </a:p>
        </p:txBody>
      </p:sp>
      <p:sp>
        <p:nvSpPr>
          <p:cNvPr id="3" name="מציין מיקום של תאריך 2"/>
          <p:cNvSpPr>
            <a:spLocks noGrp="1"/>
          </p:cNvSpPr>
          <p:nvPr>
            <p:ph type="dt" sz="quarter" idx="1"/>
          </p:nvPr>
        </p:nvSpPr>
        <p:spPr>
          <a:xfrm>
            <a:off x="1596" y="1"/>
            <a:ext cx="2946773" cy="496491"/>
          </a:xfrm>
          <a:prstGeom prst="rect">
            <a:avLst/>
          </a:prstGeom>
        </p:spPr>
        <p:txBody>
          <a:bodyPr vert="horz" lIns="91727" tIns="45863" rIns="91727" bIns="45863" rtlCol="1"/>
          <a:lstStyle>
            <a:lvl1pPr algn="l">
              <a:defRPr sz="1200"/>
            </a:lvl1pPr>
          </a:lstStyle>
          <a:p>
            <a:fld id="{7E2A1CC6-D28F-4C2F-AE3A-C2CA82077FA6}" type="datetimeFigureOut">
              <a:rPr lang="he-IL" smtClean="0"/>
              <a:t>כ"ב/תמוז/תשפ"ג</a:t>
            </a:fld>
            <a:endParaRPr lang="he-IL"/>
          </a:p>
        </p:txBody>
      </p:sp>
      <p:sp>
        <p:nvSpPr>
          <p:cNvPr id="4" name="מציין מיקום של כותרת תחתונה 3"/>
          <p:cNvSpPr>
            <a:spLocks noGrp="1"/>
          </p:cNvSpPr>
          <p:nvPr>
            <p:ph type="ftr" sz="quarter" idx="2"/>
          </p:nvPr>
        </p:nvSpPr>
        <p:spPr>
          <a:xfrm>
            <a:off x="3852491" y="9431731"/>
            <a:ext cx="2946773" cy="496491"/>
          </a:xfrm>
          <a:prstGeom prst="rect">
            <a:avLst/>
          </a:prstGeom>
        </p:spPr>
        <p:txBody>
          <a:bodyPr vert="horz" lIns="91727" tIns="45863" rIns="91727" bIns="45863"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96" y="9431731"/>
            <a:ext cx="2946773" cy="496491"/>
          </a:xfrm>
          <a:prstGeom prst="rect">
            <a:avLst/>
          </a:prstGeom>
        </p:spPr>
        <p:txBody>
          <a:bodyPr vert="horz" lIns="91727" tIns="45863" rIns="91727" bIns="45863" rtlCol="1" anchor="b"/>
          <a:lstStyle>
            <a:lvl1pPr algn="l">
              <a:defRPr sz="1200"/>
            </a:lvl1pPr>
          </a:lstStyle>
          <a:p>
            <a:fld id="{A89AEC33-973B-4ADA-BB27-CB8F06048A20}" type="slidenum">
              <a:rPr lang="he-IL" smtClean="0"/>
              <a:t>‹#›</a:t>
            </a:fld>
            <a:endParaRPr lang="he-IL"/>
          </a:p>
        </p:txBody>
      </p:sp>
    </p:spTree>
    <p:extLst>
      <p:ext uri="{BB962C8B-B14F-4D97-AF65-F5344CB8AC3E}">
        <p14:creationId xmlns:p14="http://schemas.microsoft.com/office/powerpoint/2010/main" val="306119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916" y="1"/>
            <a:ext cx="2946348" cy="496491"/>
          </a:xfrm>
          <a:prstGeom prst="rect">
            <a:avLst/>
          </a:prstGeom>
        </p:spPr>
        <p:txBody>
          <a:bodyPr vert="horz" lIns="91723" tIns="45863" rIns="91723" bIns="45863" rtlCol="1"/>
          <a:lstStyle>
            <a:lvl1pPr algn="r">
              <a:defRPr sz="1200"/>
            </a:lvl1pPr>
          </a:lstStyle>
          <a:p>
            <a:pPr>
              <a:defRPr/>
            </a:pPr>
            <a:endParaRPr lang="he-IL"/>
          </a:p>
        </p:txBody>
      </p:sp>
      <p:sp>
        <p:nvSpPr>
          <p:cNvPr id="3" name="מציין מיקום של תאריך 2"/>
          <p:cNvSpPr>
            <a:spLocks noGrp="1"/>
          </p:cNvSpPr>
          <p:nvPr>
            <p:ph type="dt" idx="1"/>
          </p:nvPr>
        </p:nvSpPr>
        <p:spPr>
          <a:xfrm>
            <a:off x="1574" y="1"/>
            <a:ext cx="2946348" cy="496491"/>
          </a:xfrm>
          <a:prstGeom prst="rect">
            <a:avLst/>
          </a:prstGeom>
        </p:spPr>
        <p:txBody>
          <a:bodyPr vert="horz" lIns="91723" tIns="45863" rIns="91723" bIns="45863" rtlCol="1"/>
          <a:lstStyle>
            <a:lvl1pPr algn="l">
              <a:defRPr sz="1200"/>
            </a:lvl1pPr>
          </a:lstStyle>
          <a:p>
            <a:pPr>
              <a:defRPr/>
            </a:pPr>
            <a:fld id="{5A464C64-93E3-4AEE-A081-9430251D6A7B}" type="datetimeFigureOut">
              <a:rPr lang="he-IL"/>
              <a:pPr>
                <a:defRPr/>
              </a:pPr>
              <a:t>כ"ב/תמוז/תשפ"ג</a:t>
            </a:fld>
            <a:endParaRPr lang="he-IL"/>
          </a:p>
        </p:txBody>
      </p:sp>
      <p:sp>
        <p:nvSpPr>
          <p:cNvPr id="4" name="מציין מיקום של תמונת שקופית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723" tIns="45863" rIns="91723" bIns="45863" rtlCol="1" anchor="ctr"/>
          <a:lstStyle/>
          <a:p>
            <a:pPr lvl="0"/>
            <a:endParaRPr lang="he-IL" noProof="0"/>
          </a:p>
        </p:txBody>
      </p:sp>
      <p:sp>
        <p:nvSpPr>
          <p:cNvPr id="5" name="מציין מיקום של הערות 4"/>
          <p:cNvSpPr>
            <a:spLocks noGrp="1"/>
          </p:cNvSpPr>
          <p:nvPr>
            <p:ph type="body" sz="quarter" idx="3"/>
          </p:nvPr>
        </p:nvSpPr>
        <p:spPr>
          <a:xfrm>
            <a:off x="679927" y="4716663"/>
            <a:ext cx="5439410" cy="4468416"/>
          </a:xfrm>
          <a:prstGeom prst="rect">
            <a:avLst/>
          </a:prstGeom>
        </p:spPr>
        <p:txBody>
          <a:bodyPr vert="horz" lIns="91723" tIns="45863" rIns="91723" bIns="45863" rtlCol="1"/>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52916" y="9431601"/>
            <a:ext cx="2946348" cy="496491"/>
          </a:xfrm>
          <a:prstGeom prst="rect">
            <a:avLst/>
          </a:prstGeom>
        </p:spPr>
        <p:txBody>
          <a:bodyPr vert="horz" lIns="91723" tIns="45863" rIns="91723" bIns="45863" rtlCol="1" anchor="b"/>
          <a:lstStyle>
            <a:lvl1pPr algn="r">
              <a:defRPr sz="1200"/>
            </a:lvl1pPr>
          </a:lstStyle>
          <a:p>
            <a:pPr>
              <a:defRPr/>
            </a:pPr>
            <a:endParaRPr lang="he-IL"/>
          </a:p>
        </p:txBody>
      </p:sp>
      <p:sp>
        <p:nvSpPr>
          <p:cNvPr id="7" name="מציין מיקום של מספר שקופית 6"/>
          <p:cNvSpPr>
            <a:spLocks noGrp="1"/>
          </p:cNvSpPr>
          <p:nvPr>
            <p:ph type="sldNum" sz="quarter" idx="5"/>
          </p:nvPr>
        </p:nvSpPr>
        <p:spPr>
          <a:xfrm>
            <a:off x="1574" y="9431601"/>
            <a:ext cx="2946348" cy="496491"/>
          </a:xfrm>
          <a:prstGeom prst="rect">
            <a:avLst/>
          </a:prstGeom>
        </p:spPr>
        <p:txBody>
          <a:bodyPr vert="horz" lIns="91723" tIns="45863" rIns="91723" bIns="45863" rtlCol="1" anchor="b"/>
          <a:lstStyle>
            <a:lvl1pPr algn="l">
              <a:defRPr sz="1200"/>
            </a:lvl1pPr>
          </a:lstStyle>
          <a:p>
            <a:pPr>
              <a:defRPr/>
            </a:pPr>
            <a:fld id="{C6623651-D1C0-41FC-826D-DB8E004A4606}" type="slidenum">
              <a:rPr lang="he-IL"/>
              <a:pPr>
                <a:defRPr/>
              </a:pPr>
              <a:t>‹#›</a:t>
            </a:fld>
            <a:endParaRPr lang="he-IL"/>
          </a:p>
        </p:txBody>
      </p:sp>
    </p:spTree>
    <p:extLst>
      <p:ext uri="{BB962C8B-B14F-4D97-AF65-F5344CB8AC3E}">
        <p14:creationId xmlns:p14="http://schemas.microsoft.com/office/powerpoint/2010/main" val="300109698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6623651-D1C0-41FC-826D-DB8E004A4606}" type="slidenum">
              <a:rPr lang="he-IL" smtClean="0"/>
              <a:pPr>
                <a:defRPr/>
              </a:pPr>
              <a:t>1</a:t>
            </a:fld>
            <a:endParaRPr lang="he-IL"/>
          </a:p>
        </p:txBody>
      </p:sp>
    </p:spTree>
    <p:extLst>
      <p:ext uri="{BB962C8B-B14F-4D97-AF65-F5344CB8AC3E}">
        <p14:creationId xmlns:p14="http://schemas.microsoft.com/office/powerpoint/2010/main" val="110119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6623651-D1C0-41FC-826D-DB8E004A4606}" type="slidenum">
              <a:rPr lang="he-IL" smtClean="0"/>
              <a:pPr>
                <a:defRPr/>
              </a:pPr>
              <a:t>13</a:t>
            </a:fld>
            <a:endParaRPr lang="he-IL"/>
          </a:p>
        </p:txBody>
      </p:sp>
    </p:spTree>
    <p:extLst>
      <p:ext uri="{BB962C8B-B14F-4D97-AF65-F5344CB8AC3E}">
        <p14:creationId xmlns:p14="http://schemas.microsoft.com/office/powerpoint/2010/main" val="45783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C6623651-D1C0-41FC-826D-DB8E004A4606}" type="slidenum">
              <a:rPr lang="he-IL" smtClean="0"/>
              <a:pPr>
                <a:defRPr/>
              </a:pPr>
              <a:t>14</a:t>
            </a:fld>
            <a:endParaRPr lang="he-IL"/>
          </a:p>
        </p:txBody>
      </p:sp>
    </p:spTree>
    <p:extLst>
      <p:ext uri="{BB962C8B-B14F-4D97-AF65-F5344CB8AC3E}">
        <p14:creationId xmlns:p14="http://schemas.microsoft.com/office/powerpoint/2010/main" val="391085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6623651-D1C0-41FC-826D-DB8E004A4606}" type="slidenum">
              <a:rPr lang="he-IL" smtClean="0"/>
              <a:pPr>
                <a:defRPr/>
              </a:pPr>
              <a:t>2</a:t>
            </a:fld>
            <a:endParaRPr lang="he-IL"/>
          </a:p>
        </p:txBody>
      </p:sp>
    </p:spTree>
    <p:extLst>
      <p:ext uri="{BB962C8B-B14F-4D97-AF65-F5344CB8AC3E}">
        <p14:creationId xmlns:p14="http://schemas.microsoft.com/office/powerpoint/2010/main" val="28507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C6623651-D1C0-41FC-826D-DB8E004A4606}" type="slidenum">
              <a:rPr lang="he-IL" smtClean="0"/>
              <a:pPr>
                <a:defRPr/>
              </a:pPr>
              <a:t>3</a:t>
            </a:fld>
            <a:endParaRPr lang="he-IL"/>
          </a:p>
        </p:txBody>
      </p:sp>
    </p:spTree>
    <p:extLst>
      <p:ext uri="{BB962C8B-B14F-4D97-AF65-F5344CB8AC3E}">
        <p14:creationId xmlns:p14="http://schemas.microsoft.com/office/powerpoint/2010/main" val="410081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6623651-D1C0-41FC-826D-DB8E004A4606}" type="slidenum">
              <a:rPr lang="he-IL" smtClean="0"/>
              <a:pPr>
                <a:defRPr/>
              </a:pPr>
              <a:t>4</a:t>
            </a:fld>
            <a:endParaRPr lang="he-IL"/>
          </a:p>
        </p:txBody>
      </p:sp>
    </p:spTree>
    <p:extLst>
      <p:ext uri="{BB962C8B-B14F-4D97-AF65-F5344CB8AC3E}">
        <p14:creationId xmlns:p14="http://schemas.microsoft.com/office/powerpoint/2010/main" val="13507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C6623651-D1C0-41FC-826D-DB8E004A4606}" type="slidenum">
              <a:rPr lang="he-IL" smtClean="0"/>
              <a:pPr>
                <a:defRPr/>
              </a:pPr>
              <a:t>5</a:t>
            </a:fld>
            <a:endParaRPr lang="he-IL"/>
          </a:p>
        </p:txBody>
      </p:sp>
    </p:spTree>
    <p:extLst>
      <p:ext uri="{BB962C8B-B14F-4D97-AF65-F5344CB8AC3E}">
        <p14:creationId xmlns:p14="http://schemas.microsoft.com/office/powerpoint/2010/main" val="108209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C6623651-D1C0-41FC-826D-DB8E004A4606}" type="slidenum">
              <a:rPr lang="he-IL" smtClean="0"/>
              <a:pPr>
                <a:defRPr/>
              </a:pPr>
              <a:t>6</a:t>
            </a:fld>
            <a:endParaRPr lang="he-IL"/>
          </a:p>
        </p:txBody>
      </p:sp>
    </p:spTree>
    <p:extLst>
      <p:ext uri="{BB962C8B-B14F-4D97-AF65-F5344CB8AC3E}">
        <p14:creationId xmlns:p14="http://schemas.microsoft.com/office/powerpoint/2010/main" val="35537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6623651-D1C0-41FC-826D-DB8E004A4606}" type="slidenum">
              <a:rPr lang="he-IL" smtClean="0"/>
              <a:pPr>
                <a:defRPr/>
              </a:pPr>
              <a:t>7</a:t>
            </a:fld>
            <a:endParaRPr lang="he-IL"/>
          </a:p>
        </p:txBody>
      </p:sp>
    </p:spTree>
    <p:extLst>
      <p:ext uri="{BB962C8B-B14F-4D97-AF65-F5344CB8AC3E}">
        <p14:creationId xmlns:p14="http://schemas.microsoft.com/office/powerpoint/2010/main" val="364860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להכנס</a:t>
            </a:r>
            <a:r>
              <a:rPr lang="he-IL" dirty="0"/>
              <a:t> לאתר </a:t>
            </a:r>
            <a:r>
              <a:rPr lang="he-IL" dirty="0" err="1"/>
              <a:t>הלמס</a:t>
            </a:r>
            <a:endParaRPr lang="he-IL" dirty="0"/>
          </a:p>
        </p:txBody>
      </p:sp>
      <p:sp>
        <p:nvSpPr>
          <p:cNvPr id="4" name="מציין מיקום של מספר שקופית 3"/>
          <p:cNvSpPr>
            <a:spLocks noGrp="1"/>
          </p:cNvSpPr>
          <p:nvPr>
            <p:ph type="sldNum" sz="quarter" idx="10"/>
          </p:nvPr>
        </p:nvSpPr>
        <p:spPr/>
        <p:txBody>
          <a:bodyPr/>
          <a:lstStyle/>
          <a:p>
            <a:pPr>
              <a:defRPr/>
            </a:pPr>
            <a:fld id="{C6623651-D1C0-41FC-826D-DB8E004A4606}" type="slidenum">
              <a:rPr lang="he-IL" smtClean="0"/>
              <a:pPr>
                <a:defRPr/>
              </a:pPr>
              <a:t>8</a:t>
            </a:fld>
            <a:endParaRPr lang="he-IL"/>
          </a:p>
        </p:txBody>
      </p:sp>
    </p:spTree>
    <p:extLst>
      <p:ext uri="{BB962C8B-B14F-4D97-AF65-F5344CB8AC3E}">
        <p14:creationId xmlns:p14="http://schemas.microsoft.com/office/powerpoint/2010/main" val="102377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C6623651-D1C0-41FC-826D-DB8E004A4606}" type="slidenum">
              <a:rPr lang="he-IL" smtClean="0"/>
              <a:pPr>
                <a:defRPr/>
              </a:pPr>
              <a:t>9</a:t>
            </a:fld>
            <a:endParaRPr lang="he-IL"/>
          </a:p>
        </p:txBody>
      </p:sp>
    </p:spTree>
    <p:extLst>
      <p:ext uri="{BB962C8B-B14F-4D97-AF65-F5344CB8AC3E}">
        <p14:creationId xmlns:p14="http://schemas.microsoft.com/office/powerpoint/2010/main" val="80160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916486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ctrTitle"/>
          </p:nvPr>
        </p:nvSpPr>
        <p:spPr>
          <a:xfrm>
            <a:off x="4499994" y="4509120"/>
            <a:ext cx="4460032" cy="1224136"/>
          </a:xfrm>
        </p:spPr>
        <p:txBody>
          <a:bodyPr/>
          <a:lstStyle>
            <a:lvl1pPr algn="r">
              <a:defRPr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he-IL" dirty="0"/>
              <a:t>לחץ כדי לערוך סגנון כותרת של תבנית בסיס</a:t>
            </a:r>
          </a:p>
        </p:txBody>
      </p:sp>
      <p:sp>
        <p:nvSpPr>
          <p:cNvPr id="3" name="כותרת משנה 2"/>
          <p:cNvSpPr>
            <a:spLocks noGrp="1"/>
          </p:cNvSpPr>
          <p:nvPr>
            <p:ph type="subTitle" idx="1"/>
          </p:nvPr>
        </p:nvSpPr>
        <p:spPr>
          <a:xfrm>
            <a:off x="3995936" y="5574471"/>
            <a:ext cx="4968552" cy="1022987"/>
          </a:xfrm>
        </p:spPr>
        <p:txBody>
          <a:bodyPr/>
          <a:lstStyle>
            <a:lvl1pPr marL="0" indent="0" algn="r">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solidFill>
                  <a:schemeClr val="bg1"/>
                </a:solidFill>
              </a:defRPr>
            </a:lvl1pPr>
          </a:lstStyle>
          <a:p>
            <a:pPr>
              <a:defRPr/>
            </a:pPr>
            <a:fld id="{5552D0F1-07DF-4B9E-99EE-8749EDBF7B2C}" type="datetime8">
              <a:rPr lang="he-IL" smtClean="0"/>
              <a:pPr>
                <a:defRPr/>
              </a:pPr>
              <a:t>11 יולי 23</a:t>
            </a:fld>
            <a:endParaRPr lang="he-IL"/>
          </a:p>
        </p:txBody>
      </p:sp>
      <p:sp>
        <p:nvSpPr>
          <p:cNvPr id="5" name="מציין מיקום של כותרת תחתונה 4"/>
          <p:cNvSpPr>
            <a:spLocks noGrp="1"/>
          </p:cNvSpPr>
          <p:nvPr>
            <p:ph type="ftr" sz="quarter" idx="11"/>
          </p:nvPr>
        </p:nvSpPr>
        <p:spPr/>
        <p:txBody>
          <a:bodyPr/>
          <a:lstStyle>
            <a:lvl1pPr>
              <a:defRPr>
                <a:solidFill>
                  <a:schemeClr val="bg1"/>
                </a:solidFill>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solidFill>
                  <a:schemeClr val="bg1"/>
                </a:solidFill>
              </a:defRPr>
            </a:lvl1pPr>
          </a:lstStyle>
          <a:p>
            <a:pPr>
              <a:defRPr/>
            </a:pPr>
            <a:fld id="{9F59B201-8F1A-4D24-B7F8-69853495C54B}" type="slidenum">
              <a:rPr lang="he-IL" smtClean="0"/>
              <a:pPr>
                <a:defRPr/>
              </a:pPr>
              <a:t>‹#›</a:t>
            </a:fld>
            <a:endParaRPr lang="he-IL"/>
          </a:p>
        </p:txBody>
      </p:sp>
      <p:grpSp>
        <p:nvGrpSpPr>
          <p:cNvPr id="8" name="קבוצה 7">
            <a:extLst>
              <a:ext uri="{FF2B5EF4-FFF2-40B4-BE49-F238E27FC236}">
                <a16:creationId xmlns:a16="http://schemas.microsoft.com/office/drawing/2014/main" id="{21793000-CDA8-4BCF-BA6F-4D2B64F4901D}"/>
              </a:ext>
            </a:extLst>
          </p:cNvPr>
          <p:cNvGrpSpPr/>
          <p:nvPr userDrawn="1"/>
        </p:nvGrpSpPr>
        <p:grpSpPr>
          <a:xfrm>
            <a:off x="251520" y="383208"/>
            <a:ext cx="1656184" cy="690864"/>
            <a:chOff x="2935426" y="2978990"/>
            <a:chExt cx="5239805" cy="1849934"/>
          </a:xfrm>
        </p:grpSpPr>
        <p:sp>
          <p:nvSpPr>
            <p:cNvPr id="9" name="מלבן 8">
              <a:extLst>
                <a:ext uri="{FF2B5EF4-FFF2-40B4-BE49-F238E27FC236}">
                  <a16:creationId xmlns:a16="http://schemas.microsoft.com/office/drawing/2014/main" id="{11DE7731-8D36-41A0-ACB7-5E592400E6F6}"/>
                </a:ext>
              </a:extLst>
            </p:cNvPr>
            <p:cNvSpPr/>
            <p:nvPr userDrawn="1"/>
          </p:nvSpPr>
          <p:spPr>
            <a:xfrm>
              <a:off x="2935426" y="2978990"/>
              <a:ext cx="5239805" cy="1849934"/>
            </a:xfrm>
            <a:prstGeom prst="rect">
              <a:avLst/>
            </a:prstGeom>
            <a:solidFill>
              <a:srgbClr val="293A44"/>
            </a:solidFill>
            <a:ln>
              <a:solidFill>
                <a:srgbClr val="293A4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a:extLst>
                <a:ext uri="{FF2B5EF4-FFF2-40B4-BE49-F238E27FC236}">
                  <a16:creationId xmlns:a16="http://schemas.microsoft.com/office/drawing/2014/main" id="{6BB7EB1F-B1B2-4F9C-8DDE-D0086AD91118}"/>
                </a:ext>
              </a:extLst>
            </p:cNvPr>
            <p:cNvPicPr>
              <a:picLocks noChangeAspect="1"/>
            </p:cNvPicPr>
            <p:nvPr/>
          </p:nvPicPr>
          <p:blipFill rotWithShape="1">
            <a:blip r:embed="rId3">
              <a:clrChange>
                <a:clrFrom>
                  <a:srgbClr val="000000">
                    <a:alpha val="0"/>
                  </a:srgbClr>
                </a:clrFrom>
                <a:clrTo>
                  <a:srgbClr val="000000">
                    <a:alpha val="0"/>
                  </a:srgbClr>
                </a:clrTo>
              </a:clrChange>
            </a:blip>
            <a:srcRect l="67619"/>
            <a:stretch/>
          </p:blipFill>
          <p:spPr>
            <a:xfrm>
              <a:off x="6268717" y="2978993"/>
              <a:ext cx="1645970" cy="1610825"/>
            </a:xfrm>
            <a:prstGeom prst="rect">
              <a:avLst/>
            </a:prstGeom>
          </p:spPr>
        </p:pic>
      </p:grpSp>
      <p:sp>
        <p:nvSpPr>
          <p:cNvPr id="7" name="TextBox 6">
            <a:extLst>
              <a:ext uri="{FF2B5EF4-FFF2-40B4-BE49-F238E27FC236}">
                <a16:creationId xmlns:a16="http://schemas.microsoft.com/office/drawing/2014/main" id="{271A01AA-7039-4646-8305-98AFC67ED7EF}"/>
              </a:ext>
            </a:extLst>
          </p:cNvPr>
          <p:cNvSpPr txBox="1"/>
          <p:nvPr userDrawn="1"/>
        </p:nvSpPr>
        <p:spPr>
          <a:xfrm>
            <a:off x="44076" y="458137"/>
            <a:ext cx="1261022" cy="461665"/>
          </a:xfrm>
          <a:prstGeom prst="rect">
            <a:avLst/>
          </a:prstGeom>
          <a:noFill/>
        </p:spPr>
        <p:txBody>
          <a:bodyPr wrap="square" rtlCol="1">
            <a:spAutoFit/>
          </a:bodyPr>
          <a:lstStyle/>
          <a:p>
            <a:r>
              <a:rPr lang="he-IL" sz="1200" b="1" dirty="0" err="1">
                <a:solidFill>
                  <a:srgbClr val="FFFFFF"/>
                </a:solidFill>
              </a:rPr>
              <a:t>מינהל</a:t>
            </a:r>
            <a:r>
              <a:rPr lang="he-IL" sz="1200" b="1" dirty="0">
                <a:solidFill>
                  <a:srgbClr val="FFFFFF"/>
                </a:solidFill>
              </a:rPr>
              <a:t> תכנון ופיתוח תשתיות </a:t>
            </a:r>
          </a:p>
        </p:txBody>
      </p:sp>
    </p:spTree>
    <p:extLst>
      <p:ext uri="{BB962C8B-B14F-4D97-AF65-F5344CB8AC3E}">
        <p14:creationId xmlns:p14="http://schemas.microsoft.com/office/powerpoint/2010/main" val="65900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5DA210B-8BD1-4EC2-AF46-FD8CA960DC86}" type="datetime8">
              <a:rPr lang="he-IL" smtClean="0"/>
              <a:pPr>
                <a:defRPr/>
              </a:pPr>
              <a:t>11 יולי 23</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25B16A3-00AC-450E-AFDD-10E23A7A50DE}" type="slidenum">
              <a:rPr lang="he-IL"/>
              <a:pPr>
                <a:defRPr/>
              </a:pPr>
              <a:t>‹#›</a:t>
            </a:fld>
            <a:endParaRPr lang="he-IL"/>
          </a:p>
        </p:txBody>
      </p:sp>
    </p:spTree>
    <p:extLst>
      <p:ext uri="{BB962C8B-B14F-4D97-AF65-F5344CB8AC3E}">
        <p14:creationId xmlns:p14="http://schemas.microsoft.com/office/powerpoint/2010/main" val="207889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9"/>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57F0AC75-C690-43E6-821D-9CA83B9C5E9F}" type="datetime8">
              <a:rPr lang="he-IL" smtClean="0"/>
              <a:pPr>
                <a:defRPr/>
              </a:pPr>
              <a:t>11 יולי 23</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75CECC2-4E90-4795-BA43-CA87E774E524}" type="slidenum">
              <a:rPr lang="he-IL"/>
              <a:pPr>
                <a:defRPr/>
              </a:pPr>
              <a:t>‹#›</a:t>
            </a:fld>
            <a:endParaRPr lang="he-IL"/>
          </a:p>
        </p:txBody>
      </p:sp>
    </p:spTree>
    <p:extLst>
      <p:ext uri="{BB962C8B-B14F-4D97-AF65-F5344CB8AC3E}">
        <p14:creationId xmlns:p14="http://schemas.microsoft.com/office/powerpoint/2010/main" val="6628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marL="0" algn="r" defTabSz="914400" rtl="1" eaLnBrk="1" latinLnBrk="0" hangingPunct="1">
              <a:spcBef>
                <a:spcPct val="0"/>
              </a:spcBef>
              <a:buNone/>
              <a:defRPr lang="he-IL" sz="2800" kern="1200" dirty="0">
                <a:solidFill>
                  <a:srgbClr val="00B0F0"/>
                </a:solidFill>
                <a:latin typeface="Arial Black" panose="020B0A04020102020204" pitchFamily="34" charset="0"/>
                <a:ea typeface="Tahoma" panose="020B0604030504040204" pitchFamily="34" charset="0"/>
                <a:cs typeface="Tahoma" panose="020B0604030504040204" pitchFamily="34" charset="0"/>
              </a:defRPr>
            </a:lvl1pPr>
          </a:lstStyle>
          <a:p>
            <a:r>
              <a:rPr lang="he-IL" dirty="0"/>
              <a:t>לחץ כדי לערוך סגנון כותרת של תבנית בסיס</a:t>
            </a:r>
          </a:p>
        </p:txBody>
      </p:sp>
      <p:sp>
        <p:nvSpPr>
          <p:cNvPr id="3" name="מציין מיקום תוכן 2"/>
          <p:cNvSpPr>
            <a:spLocks noGrp="1"/>
          </p:cNvSpPr>
          <p:nvPr>
            <p:ph idx="1"/>
          </p:nvPr>
        </p:nvSpPr>
        <p:spPr/>
        <p:txBody>
          <a:bodyPr/>
          <a:lstStyle>
            <a:lvl1pPr>
              <a:defRPr lang="he-IL" sz="22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a:defRPr sz="2200">
                <a:latin typeface="Tahoma" panose="020B0604030504040204" pitchFamily="34" charset="0"/>
                <a:ea typeface="Tahoma" panose="020B0604030504040204" pitchFamily="34" charset="0"/>
                <a:cs typeface="Tahoma" panose="020B0604030504040204" pitchFamily="34" charset="0"/>
              </a:defRPr>
            </a:lvl2pPr>
            <a:lvl3pPr>
              <a:defRPr sz="2200">
                <a:latin typeface="Tahoma" panose="020B0604030504040204" pitchFamily="34" charset="0"/>
                <a:ea typeface="Tahoma" panose="020B0604030504040204" pitchFamily="34" charset="0"/>
                <a:cs typeface="Tahoma" panose="020B0604030504040204" pitchFamily="34" charset="0"/>
              </a:defRPr>
            </a:lvl3pPr>
            <a:lvl4pPr>
              <a:defRPr sz="2200">
                <a:latin typeface="Tahoma" panose="020B0604030504040204" pitchFamily="34" charset="0"/>
                <a:ea typeface="Tahoma" panose="020B0604030504040204" pitchFamily="34" charset="0"/>
                <a:cs typeface="Tahoma" panose="020B0604030504040204" pitchFamily="34" charset="0"/>
              </a:defRPr>
            </a:lvl4pPr>
            <a:lvl5pPr>
              <a:defRPr sz="2200">
                <a:latin typeface="Tahoma" panose="020B0604030504040204" pitchFamily="34" charset="0"/>
                <a:ea typeface="Tahoma" panose="020B0604030504040204" pitchFamily="34" charset="0"/>
                <a:cs typeface="Tahoma" panose="020B0604030504040204" pitchFamily="34" charset="0"/>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3F611354-BC61-4CBD-BC65-F6849519AFE6}" type="datetime8">
              <a:rPr lang="he-IL" smtClean="0"/>
              <a:pPr>
                <a:defRPr/>
              </a:pPr>
              <a:t>11 יולי 23</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8B0D6B8-6692-4FB5-93C7-3AF286073658}" type="slidenum">
              <a:rPr lang="he-IL"/>
              <a:pPr>
                <a:defRPr/>
              </a:pPr>
              <a:t>‹#›</a:t>
            </a:fld>
            <a:endParaRPr lang="he-IL"/>
          </a:p>
        </p:txBody>
      </p:sp>
      <p:grpSp>
        <p:nvGrpSpPr>
          <p:cNvPr id="7" name="קבוצה 6">
            <a:extLst>
              <a:ext uri="{FF2B5EF4-FFF2-40B4-BE49-F238E27FC236}">
                <a16:creationId xmlns:a16="http://schemas.microsoft.com/office/drawing/2014/main" id="{24D91993-C570-4115-B3CB-D379D995CE65}"/>
              </a:ext>
            </a:extLst>
          </p:cNvPr>
          <p:cNvGrpSpPr/>
          <p:nvPr userDrawn="1"/>
        </p:nvGrpSpPr>
        <p:grpSpPr>
          <a:xfrm>
            <a:off x="63241" y="820182"/>
            <a:ext cx="1368152" cy="512273"/>
            <a:chOff x="2339752" y="4149080"/>
            <a:chExt cx="4328535" cy="1371719"/>
          </a:xfrm>
        </p:grpSpPr>
        <p:sp>
          <p:nvSpPr>
            <p:cNvPr id="8" name="מלבן 7">
              <a:extLst>
                <a:ext uri="{FF2B5EF4-FFF2-40B4-BE49-F238E27FC236}">
                  <a16:creationId xmlns:a16="http://schemas.microsoft.com/office/drawing/2014/main" id="{05CA03D0-264C-495E-ADE8-890F27164B91}"/>
                </a:ext>
              </a:extLst>
            </p:cNvPr>
            <p:cNvSpPr/>
            <p:nvPr/>
          </p:nvSpPr>
          <p:spPr>
            <a:xfrm>
              <a:off x="2339752" y="4149080"/>
              <a:ext cx="432048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a:extLst>
                <a:ext uri="{FF2B5EF4-FFF2-40B4-BE49-F238E27FC236}">
                  <a16:creationId xmlns:a16="http://schemas.microsoft.com/office/drawing/2014/main" id="{64F81F4D-680B-4C54-A1C7-B38D7872F0C3}"/>
                </a:ext>
              </a:extLst>
            </p:cNvPr>
            <p:cNvPicPr>
              <a:picLocks noChangeAspect="1"/>
            </p:cNvPicPr>
            <p:nvPr/>
          </p:nvPicPr>
          <p:blipFill>
            <a:blip r:embed="rId2"/>
            <a:stretch>
              <a:fillRect/>
            </a:stretch>
          </p:blipFill>
          <p:spPr>
            <a:xfrm>
              <a:off x="2339752" y="4149080"/>
              <a:ext cx="4328535" cy="1371719"/>
            </a:xfrm>
            <a:prstGeom prst="rect">
              <a:avLst/>
            </a:prstGeom>
          </p:spPr>
        </p:pic>
      </p:grpSp>
    </p:spTree>
    <p:extLst>
      <p:ext uri="{BB962C8B-B14F-4D97-AF65-F5344CB8AC3E}">
        <p14:creationId xmlns:p14="http://schemas.microsoft.com/office/powerpoint/2010/main" val="276827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648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4582445" y="4779027"/>
            <a:ext cx="4454065" cy="954335"/>
          </a:xfrm>
        </p:spPr>
        <p:txBody>
          <a:bodyPr anchor="t"/>
          <a:lstStyle>
            <a:lvl1pPr algn="r">
              <a:defRPr sz="2800" b="1" cap="all">
                <a:solidFill>
                  <a:schemeClr val="tx1"/>
                </a:solidFill>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1259632" y="5445330"/>
            <a:ext cx="7772400" cy="56408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E9F70941-7ED2-436D-A00A-36F8A3C60359}" type="datetime8">
              <a:rPr lang="he-IL" smtClean="0"/>
              <a:pPr>
                <a:defRPr/>
              </a:pPr>
              <a:t>11 יולי 23</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17A378B-0B80-43EE-BB3F-4AAD0AEB8482}" type="slidenum">
              <a:rPr lang="he-IL"/>
              <a:pPr>
                <a:defRPr/>
              </a:pPr>
              <a:t>‹#›</a:t>
            </a:fld>
            <a:endParaRPr lang="he-IL"/>
          </a:p>
        </p:txBody>
      </p:sp>
      <p:grpSp>
        <p:nvGrpSpPr>
          <p:cNvPr id="8" name="קבוצה 7">
            <a:extLst>
              <a:ext uri="{FF2B5EF4-FFF2-40B4-BE49-F238E27FC236}">
                <a16:creationId xmlns:a16="http://schemas.microsoft.com/office/drawing/2014/main" id="{0667FF32-B21E-4849-97E2-64B464873CD4}"/>
              </a:ext>
            </a:extLst>
          </p:cNvPr>
          <p:cNvGrpSpPr/>
          <p:nvPr userDrawn="1"/>
        </p:nvGrpSpPr>
        <p:grpSpPr>
          <a:xfrm>
            <a:off x="39371" y="136419"/>
            <a:ext cx="1255222" cy="521985"/>
            <a:chOff x="2339752" y="4149080"/>
            <a:chExt cx="4328535" cy="1371719"/>
          </a:xfrm>
        </p:grpSpPr>
        <p:sp>
          <p:nvSpPr>
            <p:cNvPr id="9" name="מלבן 8">
              <a:extLst>
                <a:ext uri="{FF2B5EF4-FFF2-40B4-BE49-F238E27FC236}">
                  <a16:creationId xmlns:a16="http://schemas.microsoft.com/office/drawing/2014/main" id="{CB3DE59E-0B07-41EE-8F2D-1E39FC229F8E}"/>
                </a:ext>
              </a:extLst>
            </p:cNvPr>
            <p:cNvSpPr/>
            <p:nvPr/>
          </p:nvSpPr>
          <p:spPr>
            <a:xfrm>
              <a:off x="2339752" y="4149080"/>
              <a:ext cx="432048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a:extLst>
                <a:ext uri="{FF2B5EF4-FFF2-40B4-BE49-F238E27FC236}">
                  <a16:creationId xmlns:a16="http://schemas.microsoft.com/office/drawing/2014/main" id="{953455B1-487E-4DA6-A396-554FAB4E61DC}"/>
                </a:ext>
              </a:extLst>
            </p:cNvPr>
            <p:cNvPicPr>
              <a:picLocks noChangeAspect="1"/>
            </p:cNvPicPr>
            <p:nvPr/>
          </p:nvPicPr>
          <p:blipFill>
            <a:blip r:embed="rId3"/>
            <a:stretch>
              <a:fillRect/>
            </a:stretch>
          </p:blipFill>
          <p:spPr>
            <a:xfrm>
              <a:off x="2339752" y="4149080"/>
              <a:ext cx="4328535" cy="1371719"/>
            </a:xfrm>
            <a:prstGeom prst="rect">
              <a:avLst/>
            </a:prstGeom>
          </p:spPr>
        </p:pic>
      </p:grpSp>
    </p:spTree>
    <p:extLst>
      <p:ext uri="{BB962C8B-B14F-4D97-AF65-F5344CB8AC3E}">
        <p14:creationId xmlns:p14="http://schemas.microsoft.com/office/powerpoint/2010/main" val="276199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fld id="{6A31D0C0-F6CF-407F-911B-3CE5E0149927}" type="datetime8">
              <a:rPr lang="he-IL" smtClean="0"/>
              <a:pPr>
                <a:defRPr/>
              </a:pPr>
              <a:t>11 יולי 23</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DD1B236C-7DF7-4340-A023-F4FC1B75F7F1}" type="slidenum">
              <a:rPr lang="he-IL"/>
              <a:pPr>
                <a:defRPr/>
              </a:pPr>
              <a:t>‹#›</a:t>
            </a:fld>
            <a:endParaRPr lang="he-IL"/>
          </a:p>
        </p:txBody>
      </p:sp>
      <p:grpSp>
        <p:nvGrpSpPr>
          <p:cNvPr id="8" name="קבוצה 7">
            <a:extLst>
              <a:ext uri="{FF2B5EF4-FFF2-40B4-BE49-F238E27FC236}">
                <a16:creationId xmlns:a16="http://schemas.microsoft.com/office/drawing/2014/main" id="{13A0C429-FE28-41D0-BAFB-114FB5F1BCB9}"/>
              </a:ext>
            </a:extLst>
          </p:cNvPr>
          <p:cNvGrpSpPr/>
          <p:nvPr userDrawn="1"/>
        </p:nvGrpSpPr>
        <p:grpSpPr>
          <a:xfrm>
            <a:off x="107504" y="776848"/>
            <a:ext cx="1312662" cy="479212"/>
            <a:chOff x="2339752" y="4149080"/>
            <a:chExt cx="4328535" cy="1371719"/>
          </a:xfrm>
        </p:grpSpPr>
        <p:sp>
          <p:nvSpPr>
            <p:cNvPr id="9" name="מלבן 8">
              <a:extLst>
                <a:ext uri="{FF2B5EF4-FFF2-40B4-BE49-F238E27FC236}">
                  <a16:creationId xmlns:a16="http://schemas.microsoft.com/office/drawing/2014/main" id="{D5EF90D4-D1F0-4E50-9358-DAFEBDA49C3F}"/>
                </a:ext>
              </a:extLst>
            </p:cNvPr>
            <p:cNvSpPr/>
            <p:nvPr/>
          </p:nvSpPr>
          <p:spPr>
            <a:xfrm>
              <a:off x="2339752" y="4149080"/>
              <a:ext cx="432048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a:extLst>
                <a:ext uri="{FF2B5EF4-FFF2-40B4-BE49-F238E27FC236}">
                  <a16:creationId xmlns:a16="http://schemas.microsoft.com/office/drawing/2014/main" id="{A89256E5-2F22-4791-AA2A-0ABD5B35FCD3}"/>
                </a:ext>
              </a:extLst>
            </p:cNvPr>
            <p:cNvPicPr>
              <a:picLocks noChangeAspect="1"/>
            </p:cNvPicPr>
            <p:nvPr/>
          </p:nvPicPr>
          <p:blipFill>
            <a:blip r:embed="rId2"/>
            <a:stretch>
              <a:fillRect/>
            </a:stretch>
          </p:blipFill>
          <p:spPr>
            <a:xfrm>
              <a:off x="2339752" y="4149080"/>
              <a:ext cx="4328535" cy="1371719"/>
            </a:xfrm>
            <a:prstGeom prst="rect">
              <a:avLst/>
            </a:prstGeom>
          </p:spPr>
        </p:pic>
      </p:grpSp>
    </p:spTree>
    <p:extLst>
      <p:ext uri="{BB962C8B-B14F-4D97-AF65-F5344CB8AC3E}">
        <p14:creationId xmlns:p14="http://schemas.microsoft.com/office/powerpoint/2010/main" val="137158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7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7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fld id="{4A1A0E0D-1881-468F-8CA5-0603CDBAA2AE}" type="datetime8">
              <a:rPr lang="he-IL" smtClean="0"/>
              <a:pPr>
                <a:defRPr/>
              </a:pPr>
              <a:t>11 יולי 23</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A9A51272-A48D-4D05-9273-117DA6519071}" type="slidenum">
              <a:rPr lang="he-IL"/>
              <a:pPr>
                <a:defRPr/>
              </a:pPr>
              <a:t>‹#›</a:t>
            </a:fld>
            <a:endParaRPr lang="he-IL"/>
          </a:p>
        </p:txBody>
      </p:sp>
      <p:grpSp>
        <p:nvGrpSpPr>
          <p:cNvPr id="10" name="קבוצה 9">
            <a:extLst>
              <a:ext uri="{FF2B5EF4-FFF2-40B4-BE49-F238E27FC236}">
                <a16:creationId xmlns:a16="http://schemas.microsoft.com/office/drawing/2014/main" id="{8BFBE5D4-EFD0-4B45-9A74-67D8B3972546}"/>
              </a:ext>
            </a:extLst>
          </p:cNvPr>
          <p:cNvGrpSpPr/>
          <p:nvPr userDrawn="1"/>
        </p:nvGrpSpPr>
        <p:grpSpPr>
          <a:xfrm>
            <a:off x="46616" y="814581"/>
            <a:ext cx="1340407" cy="495743"/>
            <a:chOff x="2339752" y="4149080"/>
            <a:chExt cx="4328535" cy="1371719"/>
          </a:xfrm>
        </p:grpSpPr>
        <p:sp>
          <p:nvSpPr>
            <p:cNvPr id="11" name="מלבן 10">
              <a:extLst>
                <a:ext uri="{FF2B5EF4-FFF2-40B4-BE49-F238E27FC236}">
                  <a16:creationId xmlns:a16="http://schemas.microsoft.com/office/drawing/2014/main" id="{D6347C49-D834-405B-B87D-D07695DB1D12}"/>
                </a:ext>
              </a:extLst>
            </p:cNvPr>
            <p:cNvSpPr/>
            <p:nvPr/>
          </p:nvSpPr>
          <p:spPr>
            <a:xfrm>
              <a:off x="2339752" y="4149080"/>
              <a:ext cx="432048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a:extLst>
                <a:ext uri="{FF2B5EF4-FFF2-40B4-BE49-F238E27FC236}">
                  <a16:creationId xmlns:a16="http://schemas.microsoft.com/office/drawing/2014/main" id="{ED0342E6-8085-4B62-92DF-5254EAB548D0}"/>
                </a:ext>
              </a:extLst>
            </p:cNvPr>
            <p:cNvPicPr>
              <a:picLocks noChangeAspect="1"/>
            </p:cNvPicPr>
            <p:nvPr/>
          </p:nvPicPr>
          <p:blipFill>
            <a:blip r:embed="rId2"/>
            <a:stretch>
              <a:fillRect/>
            </a:stretch>
          </p:blipFill>
          <p:spPr>
            <a:xfrm>
              <a:off x="2339752" y="4149080"/>
              <a:ext cx="4328535" cy="1371719"/>
            </a:xfrm>
            <a:prstGeom prst="rect">
              <a:avLst/>
            </a:prstGeom>
          </p:spPr>
        </p:pic>
      </p:grpSp>
    </p:spTree>
    <p:extLst>
      <p:ext uri="{BB962C8B-B14F-4D97-AF65-F5344CB8AC3E}">
        <p14:creationId xmlns:p14="http://schemas.microsoft.com/office/powerpoint/2010/main" val="294527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lgn="r">
              <a:defRPr/>
            </a:lvl1p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fld id="{A360900B-5C17-40C2-A557-F8691FEAFFCC}" type="datetime8">
              <a:rPr lang="he-IL" smtClean="0"/>
              <a:pPr>
                <a:defRPr/>
              </a:pPr>
              <a:t>11 יולי 23</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060B1D22-0016-4BF5-99EA-C1126B8EF701}" type="slidenum">
              <a:rPr lang="he-IL"/>
              <a:pPr>
                <a:defRPr/>
              </a:pPr>
              <a:t>‹#›</a:t>
            </a:fld>
            <a:endParaRPr lang="he-IL"/>
          </a:p>
        </p:txBody>
      </p:sp>
    </p:spTree>
    <p:extLst>
      <p:ext uri="{BB962C8B-B14F-4D97-AF65-F5344CB8AC3E}">
        <p14:creationId xmlns:p14="http://schemas.microsoft.com/office/powerpoint/2010/main" val="208441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A257858E-C3B7-4A62-B3F4-7E7B1CDB546F}" type="datetime8">
              <a:rPr lang="he-IL" smtClean="0"/>
              <a:pPr>
                <a:defRPr/>
              </a:pPr>
              <a:t>11 יולי 23</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2DB852F4-1392-4D6C-A6D9-3D52D367D582}" type="slidenum">
              <a:rPr lang="he-IL"/>
              <a:pPr>
                <a:defRPr/>
              </a:pPr>
              <a:t>‹#›</a:t>
            </a:fld>
            <a:endParaRPr lang="he-IL"/>
          </a:p>
        </p:txBody>
      </p:sp>
    </p:spTree>
    <p:extLst>
      <p:ext uri="{BB962C8B-B14F-4D97-AF65-F5344CB8AC3E}">
        <p14:creationId xmlns:p14="http://schemas.microsoft.com/office/powerpoint/2010/main" val="336583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CB20A9B4-8B4D-4AAA-8969-64A5D40506DB}" type="datetime8">
              <a:rPr lang="he-IL" smtClean="0"/>
              <a:pPr>
                <a:defRPr/>
              </a:pPr>
              <a:t>11 יולי 23</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961A6F31-B79B-4A0D-93E8-1348E22DC840}" type="slidenum">
              <a:rPr lang="he-IL"/>
              <a:pPr>
                <a:defRPr/>
              </a:pPr>
              <a:t>‹#›</a:t>
            </a:fld>
            <a:endParaRPr lang="he-IL"/>
          </a:p>
        </p:txBody>
      </p:sp>
    </p:spTree>
    <p:extLst>
      <p:ext uri="{BB962C8B-B14F-4D97-AF65-F5344CB8AC3E}">
        <p14:creationId xmlns:p14="http://schemas.microsoft.com/office/powerpoint/2010/main" val="2675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4E22DF5-09AC-4AFE-9B84-6769FA4BA3A6}" type="datetime8">
              <a:rPr lang="he-IL" smtClean="0"/>
              <a:pPr>
                <a:defRPr/>
              </a:pPr>
              <a:t>11 יולי 23</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39B7116D-8079-416B-B06A-7BDC44B6022C}" type="slidenum">
              <a:rPr lang="he-IL"/>
              <a:pPr>
                <a:defRPr/>
              </a:pPr>
              <a:t>‹#›</a:t>
            </a:fld>
            <a:endParaRPr lang="he-IL"/>
          </a:p>
        </p:txBody>
      </p:sp>
    </p:spTree>
    <p:extLst>
      <p:ext uri="{BB962C8B-B14F-4D97-AF65-F5344CB8AC3E}">
        <p14:creationId xmlns:p14="http://schemas.microsoft.com/office/powerpoint/2010/main" val="235792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9"/>
          <a:stretch/>
        </p:blipFill>
        <p:spPr bwMode="auto">
          <a:xfrm>
            <a:off x="0" y="1"/>
            <a:ext cx="9144000" cy="125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מציין מיקום של כותרת 1"/>
          <p:cNvSpPr>
            <a:spLocks noGrp="1"/>
          </p:cNvSpPr>
          <p:nvPr>
            <p:ph type="title"/>
          </p:nvPr>
        </p:nvSpPr>
        <p:spPr bwMode="auto">
          <a:xfrm>
            <a:off x="457200" y="1256060"/>
            <a:ext cx="82296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p:cNvSpPr>
            <a:spLocks noGrp="1"/>
          </p:cNvSpPr>
          <p:nvPr>
            <p:ph type="body" idx="1"/>
          </p:nvPr>
        </p:nvSpPr>
        <p:spPr bwMode="auto">
          <a:xfrm>
            <a:off x="457200" y="1988843"/>
            <a:ext cx="8229600" cy="413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p:cNvSpPr>
            <a:spLocks noGrp="1"/>
          </p:cNvSpPr>
          <p:nvPr>
            <p:ph type="dt" sz="half" idx="2"/>
          </p:nvPr>
        </p:nvSpPr>
        <p:spPr>
          <a:xfrm>
            <a:off x="6553200" y="6356456"/>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97C53A-CE97-4E26-8061-AA0621C1A957}" type="datetime8">
              <a:rPr lang="he-IL" smtClean="0"/>
              <a:pPr>
                <a:defRPr/>
              </a:pPr>
              <a:t>11 יולי 23</a:t>
            </a:fld>
            <a:endParaRPr lang="he-IL"/>
          </a:p>
        </p:txBody>
      </p:sp>
      <p:sp>
        <p:nvSpPr>
          <p:cNvPr id="5" name="מציין מיקום של כותרת תחתונה 4"/>
          <p:cNvSpPr>
            <a:spLocks noGrp="1"/>
          </p:cNvSpPr>
          <p:nvPr>
            <p:ph type="ftr" sz="quarter" idx="3"/>
          </p:nvPr>
        </p:nvSpPr>
        <p:spPr>
          <a:xfrm>
            <a:off x="3124200" y="6356456"/>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456"/>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D0085B-1709-4BD2-AF56-B57D2DA5BF03}" type="slidenum">
              <a:rPr lang="he-IL"/>
              <a:pPr>
                <a:defRPr/>
              </a:pPr>
              <a:t>‹#›</a:t>
            </a:fld>
            <a:endParaRPr lang="he-IL"/>
          </a:p>
        </p:txBody>
      </p:sp>
      <p:grpSp>
        <p:nvGrpSpPr>
          <p:cNvPr id="8" name="קבוצה 7">
            <a:extLst>
              <a:ext uri="{FF2B5EF4-FFF2-40B4-BE49-F238E27FC236}">
                <a16:creationId xmlns:a16="http://schemas.microsoft.com/office/drawing/2014/main" id="{8D9667ED-965F-4E74-80EE-EC65884CD2DD}"/>
              </a:ext>
            </a:extLst>
          </p:cNvPr>
          <p:cNvGrpSpPr/>
          <p:nvPr userDrawn="1"/>
        </p:nvGrpSpPr>
        <p:grpSpPr>
          <a:xfrm>
            <a:off x="63241" y="820182"/>
            <a:ext cx="1368152" cy="512273"/>
            <a:chOff x="2339752" y="4149080"/>
            <a:chExt cx="4328535" cy="1371719"/>
          </a:xfrm>
        </p:grpSpPr>
        <p:sp>
          <p:nvSpPr>
            <p:cNvPr id="9" name="מלבן 8">
              <a:extLst>
                <a:ext uri="{FF2B5EF4-FFF2-40B4-BE49-F238E27FC236}">
                  <a16:creationId xmlns:a16="http://schemas.microsoft.com/office/drawing/2014/main" id="{88BAFC81-7824-4645-8437-41CC624579E2}"/>
                </a:ext>
              </a:extLst>
            </p:cNvPr>
            <p:cNvSpPr/>
            <p:nvPr/>
          </p:nvSpPr>
          <p:spPr>
            <a:xfrm>
              <a:off x="2339752" y="4149080"/>
              <a:ext cx="432048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12A62"/>
                </a:solidFill>
              </a:endParaRPr>
            </a:p>
          </p:txBody>
        </p:sp>
        <p:pic>
          <p:nvPicPr>
            <p:cNvPr id="10" name="תמונה 9">
              <a:extLst>
                <a:ext uri="{FF2B5EF4-FFF2-40B4-BE49-F238E27FC236}">
                  <a16:creationId xmlns:a16="http://schemas.microsoft.com/office/drawing/2014/main" id="{7024F3E0-63F3-4C72-A438-431FCA273DC8}"/>
                </a:ext>
              </a:extLst>
            </p:cNvPr>
            <p:cNvPicPr>
              <a:picLocks noChangeAspect="1"/>
            </p:cNvPicPr>
            <p:nvPr/>
          </p:nvPicPr>
          <p:blipFill>
            <a:blip r:embed="rId14"/>
            <a:stretch>
              <a:fillRect/>
            </a:stretch>
          </p:blipFill>
          <p:spPr>
            <a:xfrm>
              <a:off x="2339752" y="4149080"/>
              <a:ext cx="4328535" cy="1371719"/>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1" eaLnBrk="0" fontAlgn="base" hangingPunct="0">
        <a:spcBef>
          <a:spcPct val="0"/>
        </a:spcBef>
        <a:spcAft>
          <a:spcPct val="0"/>
        </a:spcAft>
        <a:defRPr sz="2800" b="1" kern="1200">
          <a:solidFill>
            <a:srgbClr val="00B0F0"/>
          </a:solidFill>
          <a:latin typeface="Tahoma" panose="020B0604030504040204" pitchFamily="34" charset="0"/>
          <a:ea typeface="Tahoma" panose="020B0604030504040204" pitchFamily="34" charset="0"/>
          <a:cs typeface="Tahoma" panose="020B0604030504040204" pitchFamily="34" charset="0"/>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r" rtl="1"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rtl="1"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rtl="1"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teunot.cbs.gov.il/teuno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A102B-0E7A-4E8E-80C3-558825ABD3A4}"/>
              </a:ext>
            </a:extLst>
          </p:cNvPr>
          <p:cNvSpPr>
            <a:spLocks noGrp="1"/>
          </p:cNvSpPr>
          <p:nvPr>
            <p:ph type="ctrTitle"/>
          </p:nvPr>
        </p:nvSpPr>
        <p:spPr>
          <a:xfrm>
            <a:off x="3680288" y="4941168"/>
            <a:ext cx="5500224" cy="1224136"/>
          </a:xfrm>
        </p:spPr>
        <p:txBody>
          <a:bodyPr/>
          <a:lstStyle/>
          <a:p>
            <a:r>
              <a:rPr lang="he-IL" sz="2000" dirty="0">
                <a:latin typeface="Segoe UI Black" panose="020B0A02040204020203" pitchFamily="34" charset="0"/>
                <a:ea typeface="Segoe UI Black" panose="020B0A02040204020203" pitchFamily="34" charset="0"/>
              </a:rPr>
              <a:t>קול קורא "שותפים לדרך 2023- </a:t>
            </a:r>
            <a:r>
              <a:rPr lang="en-US" sz="2000" dirty="0">
                <a:latin typeface="Segoe UI Black" panose="020B0A02040204020203" pitchFamily="34" charset="0"/>
                <a:ea typeface="Segoe UI Black" panose="020B0A02040204020203" pitchFamily="34" charset="0"/>
              </a:rPr>
              <a:t>2024</a:t>
            </a:r>
            <a:r>
              <a:rPr lang="he-IL" sz="2000" dirty="0">
                <a:latin typeface="Segoe UI Black" panose="020B0A02040204020203" pitchFamily="34" charset="0"/>
                <a:ea typeface="Segoe UI Black" panose="020B0A02040204020203" pitchFamily="34" charset="0"/>
              </a:rPr>
              <a:t>"</a:t>
            </a:r>
            <a:br>
              <a:rPr lang="en-US" sz="2400" dirty="0">
                <a:latin typeface="Segoe UI Black" panose="020B0A02040204020203" pitchFamily="34" charset="0"/>
                <a:ea typeface="Segoe UI Black" panose="020B0A02040204020203" pitchFamily="34" charset="0"/>
              </a:rPr>
            </a:br>
            <a:r>
              <a:rPr lang="he-IL" sz="2400" dirty="0">
                <a:latin typeface="Segoe UI Black" panose="020B0A02040204020203" pitchFamily="34" charset="0"/>
                <a:ea typeface="Segoe UI Black" panose="020B0A02040204020203" pitchFamily="34" charset="0"/>
              </a:rPr>
              <a:t>השתתפות משרד התחבורה בפרויקטים של הרשויות המקומיות</a:t>
            </a:r>
            <a:br>
              <a:rPr lang="he-IL" b="0" dirty="0">
                <a:latin typeface="Segoe UI Black" panose="020B0A02040204020203" pitchFamily="34" charset="0"/>
                <a:ea typeface="Segoe UI Black" panose="020B0A02040204020203" pitchFamily="34" charset="0"/>
              </a:rPr>
            </a:br>
            <a:endParaRPr lang="he-IL" b="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2656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01DE64-2A76-434C-B46E-A553EDB8743E}"/>
              </a:ext>
            </a:extLst>
          </p:cNvPr>
          <p:cNvSpPr>
            <a:spLocks noGrp="1"/>
          </p:cNvSpPr>
          <p:nvPr>
            <p:ph type="title"/>
          </p:nvPr>
        </p:nvSpPr>
        <p:spPr>
          <a:xfrm>
            <a:off x="457200" y="1256060"/>
            <a:ext cx="8229600" cy="576064"/>
          </a:xfrm>
        </p:spPr>
        <p:txBody>
          <a:bodyPr/>
          <a:lstStyle/>
          <a:p>
            <a:pPr algn="ctr"/>
            <a:r>
              <a:rPr lang="he-IL" sz="2400" b="0" u="sng" dirty="0"/>
              <a:t>בקשות למימון </a:t>
            </a:r>
            <a:r>
              <a:rPr lang="he-IL" sz="2400" u="sng" dirty="0"/>
              <a:t>ביצוע</a:t>
            </a:r>
            <a:r>
              <a:rPr lang="he-IL" sz="2400" b="0" u="sng" dirty="0"/>
              <a:t> פרויקטים תחבורתיים – תנאי סף</a:t>
            </a:r>
            <a:endParaRPr lang="he-IL" sz="2400" b="0" dirty="0"/>
          </a:p>
        </p:txBody>
      </p:sp>
      <p:sp>
        <p:nvSpPr>
          <p:cNvPr id="4" name="מציין מיקום של תאריך 3">
            <a:extLst>
              <a:ext uri="{FF2B5EF4-FFF2-40B4-BE49-F238E27FC236}">
                <a16:creationId xmlns:a16="http://schemas.microsoft.com/office/drawing/2014/main" id="{5186A1B7-9D12-4BAF-888D-962C9B442D40}"/>
              </a:ext>
            </a:extLst>
          </p:cNvPr>
          <p:cNvSpPr>
            <a:spLocks noGrp="1"/>
          </p:cNvSpPr>
          <p:nvPr>
            <p:ph type="dt" sz="half" idx="10"/>
          </p:nvPr>
        </p:nvSpPr>
        <p:spPr/>
        <p:txBody>
          <a:bodyPr/>
          <a:lstStyle/>
          <a:p>
            <a:pPr>
              <a:defRPr/>
            </a:pPr>
            <a:fld id="{3F611354-BC61-4CBD-BC65-F6849519AFE6}" type="datetime8">
              <a:rPr lang="he-IL" smtClean="0"/>
              <a:pPr>
                <a:defRPr/>
              </a:pPr>
              <a:t>11 יולי 23</a:t>
            </a:fld>
            <a:endParaRPr lang="he-IL" dirty="0"/>
          </a:p>
        </p:txBody>
      </p:sp>
      <p:sp>
        <p:nvSpPr>
          <p:cNvPr id="5" name="מציין מיקום של מספר שקופית 4">
            <a:extLst>
              <a:ext uri="{FF2B5EF4-FFF2-40B4-BE49-F238E27FC236}">
                <a16:creationId xmlns:a16="http://schemas.microsoft.com/office/drawing/2014/main" id="{7743073D-58DA-4D0B-8F8F-E2827D017E4A}"/>
              </a:ext>
            </a:extLst>
          </p:cNvPr>
          <p:cNvSpPr>
            <a:spLocks noGrp="1"/>
          </p:cNvSpPr>
          <p:nvPr>
            <p:ph type="sldNum" sz="quarter" idx="12"/>
          </p:nvPr>
        </p:nvSpPr>
        <p:spPr/>
        <p:txBody>
          <a:bodyPr/>
          <a:lstStyle/>
          <a:p>
            <a:pPr>
              <a:defRPr/>
            </a:pPr>
            <a:fld id="{48B0D6B8-6692-4FB5-93C7-3AF286073658}" type="slidenum">
              <a:rPr lang="he-IL" smtClean="0"/>
              <a:pPr>
                <a:defRPr/>
              </a:pPr>
              <a:t>10</a:t>
            </a:fld>
            <a:endParaRPr lang="he-IL"/>
          </a:p>
        </p:txBody>
      </p:sp>
      <p:sp>
        <p:nvSpPr>
          <p:cNvPr id="7" name="צורה חופשית 6">
            <a:extLst>
              <a:ext uri="{FF2B5EF4-FFF2-40B4-BE49-F238E27FC236}">
                <a16:creationId xmlns:a16="http://schemas.microsoft.com/office/drawing/2014/main" id="{8E4C1D16-8C91-4FCB-AD1C-07A89464C51A}"/>
              </a:ext>
            </a:extLst>
          </p:cNvPr>
          <p:cNvSpPr/>
          <p:nvPr/>
        </p:nvSpPr>
        <p:spPr>
          <a:xfrm>
            <a:off x="251520" y="1748011"/>
            <a:ext cx="8641036" cy="517239"/>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9723" tIns="49531" rIns="92456" bIns="49531" numCol="1" spcCol="1270" anchor="ctr" anchorCtr="0">
            <a:noAutofit/>
          </a:bodyPr>
          <a:lstStyle/>
          <a:p>
            <a:pPr marL="0" indent="0" algn="ctr">
              <a:buNone/>
            </a:pPr>
            <a:r>
              <a:rPr lang="he-IL" sz="1300" kern="0" dirty="0">
                <a:solidFill>
                  <a:prstClr val="white"/>
                </a:solidFill>
                <a:latin typeface="Segoe UI Semibold" panose="020B0702040204020203" pitchFamily="34" charset="0"/>
                <a:cs typeface="Segoe UI Semibold" panose="020B0702040204020203" pitchFamily="34" charset="0"/>
              </a:rPr>
              <a:t>פרויקט שאמדנו 1 </a:t>
            </a:r>
            <a:r>
              <a:rPr lang="he-IL" sz="1300" kern="0" dirty="0" err="1">
                <a:solidFill>
                  <a:prstClr val="white"/>
                </a:solidFill>
                <a:latin typeface="Segoe UI Semibold" panose="020B0702040204020203" pitchFamily="34" charset="0"/>
                <a:cs typeface="Segoe UI Semibold" panose="020B0702040204020203" pitchFamily="34" charset="0"/>
              </a:rPr>
              <a:t>מלש"ח</a:t>
            </a:r>
            <a:r>
              <a:rPr lang="he-IL" sz="1300" kern="0" dirty="0">
                <a:solidFill>
                  <a:prstClr val="white"/>
                </a:solidFill>
                <a:latin typeface="Segoe UI Semibold" panose="020B0702040204020203" pitchFamily="34" charset="0"/>
                <a:cs typeface="Segoe UI Semibold" panose="020B0702040204020203" pitchFamily="34" charset="0"/>
              </a:rPr>
              <a:t> ומעלה נדרש להשלים דוח בקרה וכן התחייבות ראש הרשות ליכולתו לבצע את הפרויקט באומדן שאושר, לרבות העמדת </a:t>
            </a:r>
            <a:r>
              <a:rPr lang="he-IL" sz="1300" kern="0" dirty="0" err="1">
                <a:solidFill>
                  <a:prstClr val="white"/>
                </a:solidFill>
                <a:latin typeface="Segoe UI Semibold" panose="020B0702040204020203" pitchFamily="34" charset="0"/>
                <a:cs typeface="Segoe UI Semibold" panose="020B0702040204020203" pitchFamily="34" charset="0"/>
              </a:rPr>
              <a:t>המצ'ינג</a:t>
            </a:r>
            <a:r>
              <a:rPr lang="he-IL" sz="1300" kern="0" dirty="0">
                <a:solidFill>
                  <a:prstClr val="white"/>
                </a:solidFill>
                <a:latin typeface="Segoe UI Semibold" panose="020B0702040204020203" pitchFamily="34" charset="0"/>
                <a:cs typeface="Segoe UI Semibold" panose="020B0702040204020203" pitchFamily="34" charset="0"/>
              </a:rPr>
              <a:t> הנדרש לשם כך. </a:t>
            </a:r>
            <a:r>
              <a:rPr lang="he-IL" sz="1300" b="1" u="sng" kern="0" dirty="0">
                <a:solidFill>
                  <a:prstClr val="white"/>
                </a:solidFill>
                <a:latin typeface="Segoe UI Semibold" panose="020B0702040204020203" pitchFamily="34" charset="0"/>
                <a:cs typeface="Segoe UI Semibold" panose="020B0702040204020203" pitchFamily="34" charset="0"/>
              </a:rPr>
              <a:t>כל זאת, טרם הגשת הבקשה לתקצוב בטופס המקוון</a:t>
            </a:r>
          </a:p>
        </p:txBody>
      </p:sp>
      <p:sp>
        <p:nvSpPr>
          <p:cNvPr id="9" name="צורה חופשית 8">
            <a:extLst>
              <a:ext uri="{FF2B5EF4-FFF2-40B4-BE49-F238E27FC236}">
                <a16:creationId xmlns:a16="http://schemas.microsoft.com/office/drawing/2014/main" id="{6A4C5EDC-90CB-40B8-ACDC-0A2ABFEA93C9}"/>
              </a:ext>
            </a:extLst>
          </p:cNvPr>
          <p:cNvSpPr/>
          <p:nvPr/>
        </p:nvSpPr>
        <p:spPr>
          <a:xfrm>
            <a:off x="271572" y="2265247"/>
            <a:ext cx="8620908" cy="737692"/>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txBody>
          <a:bodyPr spcFirstLastPara="0" vert="horz" wrap="square" lIns="509723" tIns="49531" rIns="92456" bIns="49531"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הרשות המקומית מצהירה כי עמדה בחובותיה להעמיד את הפרויקט כזמין סטטוטורית, לרבות תכנון מפורט, ובחובותיה לביצוע ההפקעות הנחוצות לצורך ביצוע הפרויקט ולפינוי שטח מקרקעי הפרויקט מכל מטרד. כמו כן הרשות המקומית נדרשת להגיש תכנית הסדרי תנועה מאושרת על ידי הגורם המוסמך, קרי, רשות התמרור המקומית או המרכזית בהתאם לנסיבות העניין, ואומדן ביצוע מאושר</a:t>
            </a:r>
          </a:p>
        </p:txBody>
      </p:sp>
      <p:sp>
        <p:nvSpPr>
          <p:cNvPr id="10" name="צורה חופשית 10">
            <a:extLst>
              <a:ext uri="{FF2B5EF4-FFF2-40B4-BE49-F238E27FC236}">
                <a16:creationId xmlns:a16="http://schemas.microsoft.com/office/drawing/2014/main" id="{25C4FE12-2FE2-4121-B88C-B57AC0F2C459}"/>
              </a:ext>
            </a:extLst>
          </p:cNvPr>
          <p:cNvSpPr/>
          <p:nvPr/>
        </p:nvSpPr>
        <p:spPr>
          <a:xfrm>
            <a:off x="241146" y="2996082"/>
            <a:ext cx="8653508" cy="563181"/>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לא  תוצא התחייבות בגין פרויקט שביצועו החל טרם הוצאת ההתחייבות.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בהתחייבות קיימת, לא ישולם חשבון בגין תכולה שבוצעה במועד שקדם למועד הוצאתה של ההתחייבות</a:t>
            </a:r>
          </a:p>
        </p:txBody>
      </p:sp>
      <p:sp>
        <p:nvSpPr>
          <p:cNvPr id="11" name="צורה חופשית 12">
            <a:extLst>
              <a:ext uri="{FF2B5EF4-FFF2-40B4-BE49-F238E27FC236}">
                <a16:creationId xmlns:a16="http://schemas.microsoft.com/office/drawing/2014/main" id="{9452064A-3A58-42C3-AA74-2AA059EC3146}"/>
              </a:ext>
            </a:extLst>
          </p:cNvPr>
          <p:cNvSpPr/>
          <p:nvPr/>
        </p:nvSpPr>
        <p:spPr>
          <a:xfrm>
            <a:off x="251444" y="3555504"/>
            <a:ext cx="8641036" cy="611396"/>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תנאי לאישור המימון הוא שימצא להנחת המשרד, כי נכון למועד הגשת הבקשה רשות התמרור המקומית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ברשות המקומית מקיימת את ההוראות וההנחיות הכלליות שניתנו ו/או שתינתנה על ידי רשות התמרור המרכזית </a:t>
            </a:r>
          </a:p>
        </p:txBody>
      </p:sp>
      <p:sp>
        <p:nvSpPr>
          <p:cNvPr id="12" name="צורה חופשית 14">
            <a:extLst>
              <a:ext uri="{FF2B5EF4-FFF2-40B4-BE49-F238E27FC236}">
                <a16:creationId xmlns:a16="http://schemas.microsoft.com/office/drawing/2014/main" id="{34F63D74-90D6-47F6-BEB0-9942742D893A}"/>
              </a:ext>
            </a:extLst>
          </p:cNvPr>
          <p:cNvSpPr/>
          <p:nvPr/>
        </p:nvSpPr>
        <p:spPr>
          <a:xfrm>
            <a:off x="271572" y="4165284"/>
            <a:ext cx="8620908" cy="554181"/>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התחייבויות לביצוע ישמשו אך ורק לביצוע פרויקטים שאושרו במסגרת ה"קול הקורא", ולא לצורך תכנונם</a:t>
            </a:r>
          </a:p>
        </p:txBody>
      </p:sp>
      <p:sp>
        <p:nvSpPr>
          <p:cNvPr id="16" name="צורה חופשית 6">
            <a:extLst>
              <a:ext uri="{FF2B5EF4-FFF2-40B4-BE49-F238E27FC236}">
                <a16:creationId xmlns:a16="http://schemas.microsoft.com/office/drawing/2014/main" id="{922AA792-53E8-421F-AFB6-20D45EDEB6BB}"/>
              </a:ext>
            </a:extLst>
          </p:cNvPr>
          <p:cNvSpPr/>
          <p:nvPr/>
        </p:nvSpPr>
        <p:spPr>
          <a:xfrm>
            <a:off x="251444" y="4726322"/>
            <a:ext cx="8641036" cy="737689"/>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a:solidFill>
            <a:schemeClr val="accent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9723" tIns="49531" rIns="92456" bIns="49531" numCol="1" spcCol="1270" anchor="ctr" anchorCtr="0">
            <a:noAutofit/>
          </a:bodyPr>
          <a:lstStyle/>
          <a:p>
            <a:pPr marL="0" indent="0" algn="ctr">
              <a:buNone/>
            </a:pPr>
            <a:r>
              <a:rPr lang="he-IL" sz="1300" kern="0" dirty="0">
                <a:solidFill>
                  <a:prstClr val="white"/>
                </a:solidFill>
                <a:latin typeface="Segoe UI Semibold" panose="020B0702040204020203" pitchFamily="34" charset="0"/>
                <a:cs typeface="Segoe UI Semibold" panose="020B0702040204020203" pitchFamily="34" charset="0"/>
              </a:rPr>
              <a:t>בטרם יאושר תשלום חשבון ראשון בפרויקט שתוקצב לביצוע, תידרש הרשות להעביר מכתב בחתימת ראש הרשות, בו הוא מאשר כי הוא מודע לכך שההתחייבות האמורה תקפה ל- 3 שנים מיום חיובה במערכת מרכבה</a:t>
            </a:r>
          </a:p>
        </p:txBody>
      </p:sp>
      <p:sp>
        <p:nvSpPr>
          <p:cNvPr id="17" name="צורה חופשית 14">
            <a:extLst>
              <a:ext uri="{FF2B5EF4-FFF2-40B4-BE49-F238E27FC236}">
                <a16:creationId xmlns:a16="http://schemas.microsoft.com/office/drawing/2014/main" id="{D2DCC901-7ED9-43B2-867B-ED9F11CA2B86}"/>
              </a:ext>
            </a:extLst>
          </p:cNvPr>
          <p:cNvSpPr/>
          <p:nvPr/>
        </p:nvSpPr>
        <p:spPr>
          <a:xfrm>
            <a:off x="271572" y="5464011"/>
            <a:ext cx="8620908" cy="989325"/>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a:solidFill>
            <a:schemeClr val="bg2">
              <a:lumMod val="5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endParaRPr lang="he-IL" sz="1300" kern="0" dirty="0">
              <a:solidFill>
                <a:prstClr val="white"/>
              </a:solidFill>
              <a:latin typeface="Segoe UI Semibold" panose="020B0702040204020203" pitchFamily="34" charset="0"/>
              <a:cs typeface="Segoe UI Semibold" panose="020B0702040204020203" pitchFamily="34" charset="0"/>
            </a:endParaRPr>
          </a:p>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בפרויקט שתוקצב לביצוע והסתיים, יידרש מהנדס הרשות להעביר אישור רשמי שהפרויקט אכן בוצע בהתאם לתכנון שאושר. זאת, כתנאי לתשלום חשבון סופי.</a:t>
            </a:r>
          </a:p>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תשלום החשבון הסופי ישמש כאסמכתה לסיום ביצוע הפרויקט, ויאפשר למנהל תכנון ופיתוח תשתיות,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בהתאם להחלטתו, להנחות על סגירת ההתחייבות הקיימת, גם במידה ונותר בה תקציב</a:t>
            </a:r>
          </a:p>
          <a:p>
            <a:pPr algn="ctr" defTabSz="433388">
              <a:lnSpc>
                <a:spcPct val="90000"/>
              </a:lnSpc>
              <a:spcAft>
                <a:spcPct val="35000"/>
              </a:spcAft>
              <a:defRPr/>
            </a:pPr>
            <a:endParaRPr lang="he-IL" sz="1300" kern="0" dirty="0">
              <a:solidFill>
                <a:prstClr val="white"/>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96340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01DE64-2A76-434C-B46E-A553EDB8743E}"/>
              </a:ext>
            </a:extLst>
          </p:cNvPr>
          <p:cNvSpPr>
            <a:spLocks noGrp="1"/>
          </p:cNvSpPr>
          <p:nvPr>
            <p:ph type="title"/>
          </p:nvPr>
        </p:nvSpPr>
        <p:spPr>
          <a:xfrm>
            <a:off x="457200" y="1256060"/>
            <a:ext cx="8229600" cy="576064"/>
          </a:xfrm>
        </p:spPr>
        <p:txBody>
          <a:bodyPr/>
          <a:lstStyle/>
          <a:p>
            <a:pPr algn="ctr"/>
            <a:r>
              <a:rPr lang="he-IL" sz="2400" b="0" u="sng" dirty="0"/>
              <a:t>בקשות למימון </a:t>
            </a:r>
            <a:r>
              <a:rPr lang="he-IL" sz="2400" u="sng" dirty="0"/>
              <a:t>תכנון</a:t>
            </a:r>
            <a:r>
              <a:rPr lang="he-IL" sz="2400" b="0" u="sng" dirty="0"/>
              <a:t> פרויקטים תחבורתיים – תנאי סף</a:t>
            </a:r>
            <a:endParaRPr lang="he-IL" sz="2400" b="0" dirty="0"/>
          </a:p>
        </p:txBody>
      </p:sp>
      <p:sp>
        <p:nvSpPr>
          <p:cNvPr id="4" name="מציין מיקום של תאריך 3">
            <a:extLst>
              <a:ext uri="{FF2B5EF4-FFF2-40B4-BE49-F238E27FC236}">
                <a16:creationId xmlns:a16="http://schemas.microsoft.com/office/drawing/2014/main" id="{5186A1B7-9D12-4BAF-888D-962C9B442D40}"/>
              </a:ext>
            </a:extLst>
          </p:cNvPr>
          <p:cNvSpPr>
            <a:spLocks noGrp="1"/>
          </p:cNvSpPr>
          <p:nvPr>
            <p:ph type="dt" sz="half" idx="10"/>
          </p:nvPr>
        </p:nvSpPr>
        <p:spPr/>
        <p:txBody>
          <a:bodyPr/>
          <a:lstStyle/>
          <a:p>
            <a:pPr>
              <a:defRPr/>
            </a:pPr>
            <a:fld id="{3F611354-BC61-4CBD-BC65-F6849519AFE6}" type="datetime8">
              <a:rPr lang="he-IL" smtClean="0"/>
              <a:pPr>
                <a:defRPr/>
              </a:pPr>
              <a:t>11 יולי 23</a:t>
            </a:fld>
            <a:endParaRPr lang="he-IL" dirty="0"/>
          </a:p>
        </p:txBody>
      </p:sp>
      <p:sp>
        <p:nvSpPr>
          <p:cNvPr id="5" name="מציין מיקום של מספר שקופית 4">
            <a:extLst>
              <a:ext uri="{FF2B5EF4-FFF2-40B4-BE49-F238E27FC236}">
                <a16:creationId xmlns:a16="http://schemas.microsoft.com/office/drawing/2014/main" id="{7743073D-58DA-4D0B-8F8F-E2827D017E4A}"/>
              </a:ext>
            </a:extLst>
          </p:cNvPr>
          <p:cNvSpPr>
            <a:spLocks noGrp="1"/>
          </p:cNvSpPr>
          <p:nvPr>
            <p:ph type="sldNum" sz="quarter" idx="12"/>
          </p:nvPr>
        </p:nvSpPr>
        <p:spPr/>
        <p:txBody>
          <a:bodyPr/>
          <a:lstStyle/>
          <a:p>
            <a:pPr>
              <a:defRPr/>
            </a:pPr>
            <a:fld id="{48B0D6B8-6692-4FB5-93C7-3AF286073658}" type="slidenum">
              <a:rPr lang="he-IL" smtClean="0"/>
              <a:pPr>
                <a:defRPr/>
              </a:pPr>
              <a:t>11</a:t>
            </a:fld>
            <a:endParaRPr lang="he-IL"/>
          </a:p>
        </p:txBody>
      </p:sp>
      <p:sp>
        <p:nvSpPr>
          <p:cNvPr id="7" name="צורה חופשית 6">
            <a:extLst>
              <a:ext uri="{FF2B5EF4-FFF2-40B4-BE49-F238E27FC236}">
                <a16:creationId xmlns:a16="http://schemas.microsoft.com/office/drawing/2014/main" id="{8E4C1D16-8C91-4FCB-AD1C-07A89464C51A}"/>
              </a:ext>
            </a:extLst>
          </p:cNvPr>
          <p:cNvSpPr/>
          <p:nvPr/>
        </p:nvSpPr>
        <p:spPr>
          <a:xfrm>
            <a:off x="251520" y="2276872"/>
            <a:ext cx="8641036" cy="517239"/>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9723" tIns="49531" rIns="92456" bIns="49531" numCol="1" spcCol="1270" anchor="ctr" anchorCtr="0">
            <a:noAutofit/>
          </a:bodyPr>
          <a:lstStyle/>
          <a:p>
            <a:pPr marL="0" indent="0" algn="ctr">
              <a:buNone/>
            </a:pPr>
            <a:r>
              <a:rPr lang="he-IL" sz="1300" kern="0" dirty="0">
                <a:solidFill>
                  <a:prstClr val="white"/>
                </a:solidFill>
                <a:latin typeface="Segoe UI Semibold" panose="020B0702040204020203" pitchFamily="34" charset="0"/>
                <a:cs typeface="Segoe UI Semibold" panose="020B0702040204020203" pitchFamily="34" charset="0"/>
              </a:rPr>
              <a:t>המשרד ישתתף במימון תכניות סטטוטוריות, תכנון מוקדם ותכנון מפורט. על הבקשה לכלול נימוקים והסברים. המשרד לא ישתתף במימון תכנון מרכיבים לא תחבורתיים הנכללים בתכניות סטטוטוריות</a:t>
            </a:r>
          </a:p>
        </p:txBody>
      </p:sp>
      <p:sp>
        <p:nvSpPr>
          <p:cNvPr id="9" name="צורה חופשית 8">
            <a:extLst>
              <a:ext uri="{FF2B5EF4-FFF2-40B4-BE49-F238E27FC236}">
                <a16:creationId xmlns:a16="http://schemas.microsoft.com/office/drawing/2014/main" id="{6A4C5EDC-90CB-40B8-ACDC-0A2ABFEA93C9}"/>
              </a:ext>
            </a:extLst>
          </p:cNvPr>
          <p:cNvSpPr/>
          <p:nvPr/>
        </p:nvSpPr>
        <p:spPr>
          <a:xfrm>
            <a:off x="275200" y="2794108"/>
            <a:ext cx="8620908" cy="737692"/>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txBody>
          <a:bodyPr spcFirstLastPara="0" vert="horz" wrap="square" lIns="509723" tIns="49531" rIns="92456" bIns="49531"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אישור בקשה למימון תכנון יינתן, במקרה שמצא מנהל תכנון ופיתוח תשתיות, שעל פניו הפרויקט יעמוד בעתיד בקריטריונים לתקצוב לביצוע. אין באישור ו/או בהשתתפות בתקציב התכנון כדי לחייב את המשרד לתקצב את הפרויקט לביצוע. ככלל, תקציב התכנון יהווה לכל היותר 10% מסך האומדן הראשוני לביצוע הפרויקט</a:t>
            </a:r>
          </a:p>
        </p:txBody>
      </p:sp>
      <p:sp>
        <p:nvSpPr>
          <p:cNvPr id="10" name="צורה חופשית 10">
            <a:extLst>
              <a:ext uri="{FF2B5EF4-FFF2-40B4-BE49-F238E27FC236}">
                <a16:creationId xmlns:a16="http://schemas.microsoft.com/office/drawing/2014/main" id="{25C4FE12-2FE2-4121-B88C-B57AC0F2C459}"/>
              </a:ext>
            </a:extLst>
          </p:cNvPr>
          <p:cNvSpPr/>
          <p:nvPr/>
        </p:nvSpPr>
        <p:spPr>
          <a:xfrm>
            <a:off x="241146" y="3500138"/>
            <a:ext cx="8653508" cy="563181"/>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המשרד יהיה רשאי להעביר בקשה לתקצוב תכנון לפרויקט להתייחסות אגף התכנון, טרם אישורה,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לצורך בדיקת התאמתה לתכניות המקודמות ע"י  המשרד </a:t>
            </a:r>
          </a:p>
        </p:txBody>
      </p:sp>
      <p:sp>
        <p:nvSpPr>
          <p:cNvPr id="12" name="צורה חופשית 14">
            <a:extLst>
              <a:ext uri="{FF2B5EF4-FFF2-40B4-BE49-F238E27FC236}">
                <a16:creationId xmlns:a16="http://schemas.microsoft.com/office/drawing/2014/main" id="{34F63D74-90D6-47F6-BEB0-9942742D893A}"/>
              </a:ext>
            </a:extLst>
          </p:cNvPr>
          <p:cNvSpPr/>
          <p:nvPr/>
        </p:nvSpPr>
        <p:spPr>
          <a:xfrm>
            <a:off x="207530" y="4005064"/>
            <a:ext cx="8684950" cy="554181"/>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תשלום החשבון הסופי ישמש כאסמכתה לסיום תכנון הפרויקט, ויאפשר למנהל תכנון ופיתוח תשתיות,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בהתאם להחלטתו, להנחות על סגירת ההתחייבות הקיימת, גם במידה ונותר בה תקציב</a:t>
            </a:r>
          </a:p>
        </p:txBody>
      </p:sp>
      <p:sp>
        <p:nvSpPr>
          <p:cNvPr id="16" name="צורה חופשית 6">
            <a:extLst>
              <a:ext uri="{FF2B5EF4-FFF2-40B4-BE49-F238E27FC236}">
                <a16:creationId xmlns:a16="http://schemas.microsoft.com/office/drawing/2014/main" id="{922AA792-53E8-421F-AFB6-20D45EDEB6BB}"/>
              </a:ext>
            </a:extLst>
          </p:cNvPr>
          <p:cNvSpPr/>
          <p:nvPr/>
        </p:nvSpPr>
        <p:spPr>
          <a:xfrm>
            <a:off x="251444" y="4509120"/>
            <a:ext cx="8641036" cy="1006934"/>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a:solidFill>
            <a:schemeClr val="accent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9723" tIns="49531" rIns="92456" bIns="49531" numCol="1" spcCol="1270" anchor="ctr" anchorCtr="0">
            <a:noAutofit/>
          </a:bodyPr>
          <a:lstStyle/>
          <a:p>
            <a:pPr marL="0" indent="0" algn="ctr">
              <a:buNone/>
            </a:pPr>
            <a:r>
              <a:rPr lang="he-IL" sz="1200" kern="0" dirty="0">
                <a:solidFill>
                  <a:prstClr val="white"/>
                </a:solidFill>
                <a:latin typeface="Segoe UI Semibold" panose="020B0702040204020203" pitchFamily="34" charset="0"/>
                <a:cs typeface="Segoe UI Semibold" panose="020B0702040204020203" pitchFamily="34" charset="0"/>
              </a:rPr>
              <a:t>בפרויקטים שיעמדו בכל הקריטריונים </a:t>
            </a:r>
            <a:r>
              <a:rPr lang="he-IL" sz="1200" kern="0" dirty="0" err="1">
                <a:solidFill>
                  <a:prstClr val="white"/>
                </a:solidFill>
                <a:latin typeface="Segoe UI Semibold" panose="020B0702040204020203" pitchFamily="34" charset="0"/>
                <a:cs typeface="Segoe UI Semibold" panose="020B0702040204020203" pitchFamily="34" charset="0"/>
              </a:rPr>
              <a:t>ויתועדפו</a:t>
            </a:r>
            <a:r>
              <a:rPr lang="he-IL" sz="1200" kern="0" dirty="0">
                <a:solidFill>
                  <a:prstClr val="white"/>
                </a:solidFill>
                <a:latin typeface="Segoe UI Semibold" panose="020B0702040204020203" pitchFamily="34" charset="0"/>
                <a:cs typeface="Segoe UI Semibold" panose="020B0702040204020203" pitchFamily="34" charset="0"/>
              </a:rPr>
              <a:t> בתכנית העבודה, שאומדנם הכולל (תכנון וביצוע) אינו עולה על 900 אלף ₪,  יאפשר מנהל תכנון ופיתוח תשתיות תקצוב הרשות לתכנון ולביצוע הפרויקט באותה השנה, באמצעות התחייבות אחת. </a:t>
            </a:r>
          </a:p>
          <a:p>
            <a:pPr marL="0" indent="0" algn="ctr">
              <a:buNone/>
            </a:pPr>
            <a:r>
              <a:rPr lang="he-IL" sz="1200" kern="0" dirty="0">
                <a:solidFill>
                  <a:prstClr val="white"/>
                </a:solidFill>
                <a:latin typeface="Segoe UI Semibold" panose="020B0702040204020203" pitchFamily="34" charset="0"/>
                <a:cs typeface="Segoe UI Semibold" panose="020B0702040204020203" pitchFamily="34" charset="0"/>
              </a:rPr>
              <a:t>עם סיום שלב התכנון, תפנה הרשות למנהל תכנון ופיתוח תשתיות, לצורך קבלת אישורו למעבר לשלב הביצוע. </a:t>
            </a:r>
            <a:br>
              <a:rPr lang="en-US" sz="1200" kern="0" dirty="0">
                <a:solidFill>
                  <a:prstClr val="white"/>
                </a:solidFill>
                <a:latin typeface="Segoe UI Semibold" panose="020B0702040204020203" pitchFamily="34" charset="0"/>
                <a:cs typeface="Segoe UI Semibold" panose="020B0702040204020203" pitchFamily="34" charset="0"/>
              </a:rPr>
            </a:br>
            <a:r>
              <a:rPr lang="he-IL" sz="1200" kern="0" dirty="0">
                <a:solidFill>
                  <a:prstClr val="white"/>
                </a:solidFill>
                <a:latin typeface="Segoe UI Semibold" panose="020B0702040204020203" pitchFamily="34" charset="0"/>
                <a:cs typeface="Segoe UI Semibold" panose="020B0702040204020203" pitchFamily="34" charset="0"/>
              </a:rPr>
              <a:t>ללא אישור בכתב, לא תהיה הרשות זכאית למימון עבור תכולות הביצוע של הפרויקט. </a:t>
            </a:r>
            <a:br>
              <a:rPr lang="en-US" sz="1200" kern="0" dirty="0">
                <a:solidFill>
                  <a:prstClr val="white"/>
                </a:solidFill>
                <a:latin typeface="Segoe UI Semibold" panose="020B0702040204020203" pitchFamily="34" charset="0"/>
                <a:cs typeface="Segoe UI Semibold" panose="020B0702040204020203" pitchFamily="34" charset="0"/>
              </a:rPr>
            </a:br>
            <a:r>
              <a:rPr lang="he-IL" sz="1200" kern="0" dirty="0">
                <a:solidFill>
                  <a:prstClr val="white"/>
                </a:solidFill>
                <a:latin typeface="Segoe UI Semibold" panose="020B0702040204020203" pitchFamily="34" charset="0"/>
                <a:cs typeface="Segoe UI Semibold" panose="020B0702040204020203" pitchFamily="34" charset="0"/>
              </a:rPr>
              <a:t>גם התחייבויות אלו יהיו תקפות למשך 3 שנים מיום חיובן במערכת המרכבה </a:t>
            </a:r>
          </a:p>
        </p:txBody>
      </p:sp>
      <p:sp>
        <p:nvSpPr>
          <p:cNvPr id="13" name="צורה חופשית 6">
            <a:extLst>
              <a:ext uri="{FF2B5EF4-FFF2-40B4-BE49-F238E27FC236}">
                <a16:creationId xmlns:a16="http://schemas.microsoft.com/office/drawing/2014/main" id="{A348F9D1-2CCC-4A8E-B6BC-40B33DEA5F33}"/>
              </a:ext>
            </a:extLst>
          </p:cNvPr>
          <p:cNvSpPr/>
          <p:nvPr/>
        </p:nvSpPr>
        <p:spPr>
          <a:xfrm>
            <a:off x="251520" y="1772816"/>
            <a:ext cx="8641036" cy="517239"/>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9723" tIns="49531" rIns="92456" bIns="49531" numCol="1" spcCol="1270" anchor="ctr" anchorCtr="0">
            <a:noAutofit/>
          </a:bodyPr>
          <a:lstStyle/>
          <a:p>
            <a:pPr marL="0" indent="0" algn="ctr">
              <a:buNone/>
            </a:pPr>
            <a:r>
              <a:rPr lang="he-IL" sz="1300" kern="0" dirty="0">
                <a:solidFill>
                  <a:prstClr val="white"/>
                </a:solidFill>
                <a:latin typeface="Segoe UI Semibold" panose="020B0702040204020203" pitchFamily="34" charset="0"/>
                <a:cs typeface="Segoe UI Semibold" panose="020B0702040204020203" pitchFamily="34" charset="0"/>
              </a:rPr>
              <a:t>פרויקט שאמדנו 1 </a:t>
            </a:r>
            <a:r>
              <a:rPr lang="he-IL" sz="1300" kern="0" dirty="0" err="1">
                <a:solidFill>
                  <a:prstClr val="white"/>
                </a:solidFill>
                <a:latin typeface="Segoe UI Semibold" panose="020B0702040204020203" pitchFamily="34" charset="0"/>
                <a:cs typeface="Segoe UI Semibold" panose="020B0702040204020203" pitchFamily="34" charset="0"/>
              </a:rPr>
              <a:t>מלש"ח</a:t>
            </a:r>
            <a:r>
              <a:rPr lang="he-IL" sz="1300" kern="0" dirty="0">
                <a:solidFill>
                  <a:prstClr val="white"/>
                </a:solidFill>
                <a:latin typeface="Segoe UI Semibold" panose="020B0702040204020203" pitchFamily="34" charset="0"/>
                <a:cs typeface="Segoe UI Semibold" panose="020B0702040204020203" pitchFamily="34" charset="0"/>
              </a:rPr>
              <a:t> ומעלה נדרש להשלים דוח בקרה וכן התחייבות ראש הרשות ליכולתו לבצע את הפרויקט באומדן שאושר, לרבות העמדת </a:t>
            </a:r>
            <a:r>
              <a:rPr lang="he-IL" sz="1300" kern="0" dirty="0" err="1">
                <a:solidFill>
                  <a:prstClr val="white"/>
                </a:solidFill>
                <a:latin typeface="Segoe UI Semibold" panose="020B0702040204020203" pitchFamily="34" charset="0"/>
                <a:cs typeface="Segoe UI Semibold" panose="020B0702040204020203" pitchFamily="34" charset="0"/>
              </a:rPr>
              <a:t>המצ'ינג</a:t>
            </a:r>
            <a:r>
              <a:rPr lang="he-IL" sz="1300" kern="0" dirty="0">
                <a:solidFill>
                  <a:prstClr val="white"/>
                </a:solidFill>
                <a:latin typeface="Segoe UI Semibold" panose="020B0702040204020203" pitchFamily="34" charset="0"/>
                <a:cs typeface="Segoe UI Semibold" panose="020B0702040204020203" pitchFamily="34" charset="0"/>
              </a:rPr>
              <a:t> הנדרש לשם כך. </a:t>
            </a:r>
            <a:r>
              <a:rPr lang="he-IL" sz="1300" b="1" u="sng" kern="0" dirty="0">
                <a:solidFill>
                  <a:prstClr val="white"/>
                </a:solidFill>
                <a:latin typeface="Segoe UI Semibold" panose="020B0702040204020203" pitchFamily="34" charset="0"/>
                <a:cs typeface="Segoe UI Semibold" panose="020B0702040204020203" pitchFamily="34" charset="0"/>
              </a:rPr>
              <a:t>כל זאת, טרם הגשת הבקשה לתקצוב בטופס המקוון</a:t>
            </a:r>
          </a:p>
        </p:txBody>
      </p:sp>
    </p:spTree>
    <p:extLst>
      <p:ext uri="{BB962C8B-B14F-4D97-AF65-F5344CB8AC3E}">
        <p14:creationId xmlns:p14="http://schemas.microsoft.com/office/powerpoint/2010/main" val="54408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01DE64-2A76-434C-B46E-A553EDB8743E}"/>
              </a:ext>
            </a:extLst>
          </p:cNvPr>
          <p:cNvSpPr>
            <a:spLocks noGrp="1"/>
          </p:cNvSpPr>
          <p:nvPr>
            <p:ph type="title"/>
          </p:nvPr>
        </p:nvSpPr>
        <p:spPr>
          <a:xfrm>
            <a:off x="35496" y="1256060"/>
            <a:ext cx="9073008" cy="576064"/>
          </a:xfrm>
        </p:spPr>
        <p:txBody>
          <a:bodyPr/>
          <a:lstStyle/>
          <a:p>
            <a:pPr algn="ctr"/>
            <a:r>
              <a:rPr lang="he-IL" sz="2000" b="0" u="sng" dirty="0"/>
              <a:t>בקשות </a:t>
            </a:r>
            <a:r>
              <a:rPr lang="he-IL" sz="2000" u="sng" dirty="0"/>
              <a:t>להגדלת תקציב </a:t>
            </a:r>
            <a:r>
              <a:rPr lang="he-IL" sz="2000" b="0" u="sng" dirty="0"/>
              <a:t>לתכנון/לביצוע פרויקטים שתוקצבו בעבר – תנאי סף</a:t>
            </a:r>
            <a:endParaRPr lang="he-IL" sz="2000" b="0" dirty="0"/>
          </a:p>
        </p:txBody>
      </p:sp>
      <p:sp>
        <p:nvSpPr>
          <p:cNvPr id="4" name="מציין מיקום של תאריך 3">
            <a:extLst>
              <a:ext uri="{FF2B5EF4-FFF2-40B4-BE49-F238E27FC236}">
                <a16:creationId xmlns:a16="http://schemas.microsoft.com/office/drawing/2014/main" id="{5186A1B7-9D12-4BAF-888D-962C9B442D40}"/>
              </a:ext>
            </a:extLst>
          </p:cNvPr>
          <p:cNvSpPr>
            <a:spLocks noGrp="1"/>
          </p:cNvSpPr>
          <p:nvPr>
            <p:ph type="dt" sz="half" idx="10"/>
          </p:nvPr>
        </p:nvSpPr>
        <p:spPr/>
        <p:txBody>
          <a:bodyPr/>
          <a:lstStyle/>
          <a:p>
            <a:pPr>
              <a:defRPr/>
            </a:pPr>
            <a:fld id="{3F611354-BC61-4CBD-BC65-F6849519AFE6}" type="datetime8">
              <a:rPr lang="he-IL" smtClean="0"/>
              <a:pPr>
                <a:defRPr/>
              </a:pPr>
              <a:t>11 יולי 23</a:t>
            </a:fld>
            <a:endParaRPr lang="he-IL" dirty="0"/>
          </a:p>
        </p:txBody>
      </p:sp>
      <p:sp>
        <p:nvSpPr>
          <p:cNvPr id="5" name="מציין מיקום של מספר שקופית 4">
            <a:extLst>
              <a:ext uri="{FF2B5EF4-FFF2-40B4-BE49-F238E27FC236}">
                <a16:creationId xmlns:a16="http://schemas.microsoft.com/office/drawing/2014/main" id="{7743073D-58DA-4D0B-8F8F-E2827D017E4A}"/>
              </a:ext>
            </a:extLst>
          </p:cNvPr>
          <p:cNvSpPr>
            <a:spLocks noGrp="1"/>
          </p:cNvSpPr>
          <p:nvPr>
            <p:ph type="sldNum" sz="quarter" idx="12"/>
          </p:nvPr>
        </p:nvSpPr>
        <p:spPr/>
        <p:txBody>
          <a:bodyPr/>
          <a:lstStyle/>
          <a:p>
            <a:pPr>
              <a:defRPr/>
            </a:pPr>
            <a:fld id="{48B0D6B8-6692-4FB5-93C7-3AF286073658}" type="slidenum">
              <a:rPr lang="he-IL" smtClean="0"/>
              <a:pPr>
                <a:defRPr/>
              </a:pPr>
              <a:t>12</a:t>
            </a:fld>
            <a:endParaRPr lang="he-IL"/>
          </a:p>
        </p:txBody>
      </p:sp>
      <p:sp>
        <p:nvSpPr>
          <p:cNvPr id="9" name="צורה חופשית 8">
            <a:extLst>
              <a:ext uri="{FF2B5EF4-FFF2-40B4-BE49-F238E27FC236}">
                <a16:creationId xmlns:a16="http://schemas.microsoft.com/office/drawing/2014/main" id="{6A4C5EDC-90CB-40B8-ACDC-0A2ABFEA93C9}"/>
              </a:ext>
            </a:extLst>
          </p:cNvPr>
          <p:cNvSpPr/>
          <p:nvPr/>
        </p:nvSpPr>
        <p:spPr>
          <a:xfrm>
            <a:off x="263716" y="1953500"/>
            <a:ext cx="8590907" cy="1033066"/>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txBody>
          <a:bodyPr spcFirstLastPara="0" vert="horz" wrap="square" lIns="509723" tIns="49531" rIns="92456" bIns="49531"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בקשות להגדלה יוגשו </a:t>
            </a:r>
            <a:r>
              <a:rPr lang="he-IL" sz="1300" u="sng" kern="0" dirty="0">
                <a:solidFill>
                  <a:prstClr val="white"/>
                </a:solidFill>
                <a:latin typeface="Segoe UI Semibold" panose="020B0702040204020203" pitchFamily="34" charset="0"/>
                <a:cs typeface="Segoe UI Semibold" panose="020B0702040204020203" pitchFamily="34" charset="0"/>
              </a:rPr>
              <a:t>רק לאותו שלב בפרויקט</a:t>
            </a:r>
            <a:r>
              <a:rPr lang="he-IL" sz="1300" kern="0" dirty="0">
                <a:solidFill>
                  <a:prstClr val="white"/>
                </a:solidFill>
                <a:latin typeface="Segoe UI Semibold" panose="020B0702040204020203" pitchFamily="34" charset="0"/>
                <a:cs typeface="Segoe UI Semibold" panose="020B0702040204020203" pitchFamily="34" charset="0"/>
              </a:rPr>
              <a:t>, כלומר, פרויקט שתוקצב בעבר לתכנון, ניתן להגיש עבורו בקשה להגדלה עבור המשך תכנון. פרויקט שתוקצב בעבר לביצוע, ניתן להגיש עבורו בקשה להגדלה עבור המשך ביצוע. פרויקט שעבורו התקבל בעבר תקציב לתכנון וכעת נדרש תקציב לביצוע, יש להגישו כפרויקט חדש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ולא כבקשת הגדלה</a:t>
            </a:r>
          </a:p>
        </p:txBody>
      </p:sp>
      <p:sp>
        <p:nvSpPr>
          <p:cNvPr id="10" name="צורה חופשית 10">
            <a:extLst>
              <a:ext uri="{FF2B5EF4-FFF2-40B4-BE49-F238E27FC236}">
                <a16:creationId xmlns:a16="http://schemas.microsoft.com/office/drawing/2014/main" id="{25C4FE12-2FE2-4121-B88C-B57AC0F2C459}"/>
              </a:ext>
            </a:extLst>
          </p:cNvPr>
          <p:cNvSpPr/>
          <p:nvPr/>
        </p:nvSpPr>
        <p:spPr>
          <a:xfrm>
            <a:off x="245246" y="3043033"/>
            <a:ext cx="8609377" cy="563181"/>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509723" tIns="49531" rIns="92456" bIns="49530" numCol="1" spcCol="1270" anchor="ctr" anchorCtr="0">
            <a:noAutofit/>
          </a:bodyPr>
          <a:lstStyle/>
          <a:p>
            <a:pPr marL="0" indent="0" algn="ctr">
              <a:buNone/>
            </a:pPr>
            <a:r>
              <a:rPr lang="he-IL" sz="1300" kern="0" dirty="0">
                <a:solidFill>
                  <a:prstClr val="white"/>
                </a:solidFill>
                <a:latin typeface="Segoe UI Semibold" panose="020B0702040204020203" pitchFamily="34" charset="0"/>
                <a:cs typeface="Segoe UI Semibold" panose="020B0702040204020203" pitchFamily="34" charset="0"/>
              </a:rPr>
              <a:t>בכל בקשה להגדלה נדרש להשלים דוח בקרה וכן התחייבות ראש הרשות ליכולתו לבצע את הפרויקט בתקציב המוגדל שאושר, לרבות העמדת </a:t>
            </a:r>
            <a:r>
              <a:rPr lang="he-IL" sz="1300" kern="0" dirty="0" err="1">
                <a:solidFill>
                  <a:prstClr val="white"/>
                </a:solidFill>
                <a:latin typeface="Segoe UI Semibold" panose="020B0702040204020203" pitchFamily="34" charset="0"/>
                <a:cs typeface="Segoe UI Semibold" panose="020B0702040204020203" pitchFamily="34" charset="0"/>
              </a:rPr>
              <a:t>המצ'ינג</a:t>
            </a:r>
            <a:r>
              <a:rPr lang="he-IL" sz="1300" kern="0" dirty="0">
                <a:solidFill>
                  <a:prstClr val="white"/>
                </a:solidFill>
                <a:latin typeface="Segoe UI Semibold" panose="020B0702040204020203" pitchFamily="34" charset="0"/>
                <a:cs typeface="Segoe UI Semibold" panose="020B0702040204020203" pitchFamily="34" charset="0"/>
              </a:rPr>
              <a:t> הנדרש לשם כך. </a:t>
            </a:r>
            <a:r>
              <a:rPr lang="he-IL" sz="1300" b="1" u="sng" kern="0" dirty="0">
                <a:solidFill>
                  <a:prstClr val="white"/>
                </a:solidFill>
                <a:latin typeface="Segoe UI Semibold" panose="020B0702040204020203" pitchFamily="34" charset="0"/>
                <a:cs typeface="Segoe UI Semibold" panose="020B0702040204020203" pitchFamily="34" charset="0"/>
              </a:rPr>
              <a:t>כל זאת, טרם הגשת הבקשה לתקצוב בטופס המקוון</a:t>
            </a:r>
          </a:p>
        </p:txBody>
      </p:sp>
      <p:sp>
        <p:nvSpPr>
          <p:cNvPr id="11" name="צורה חופשית 12">
            <a:extLst>
              <a:ext uri="{FF2B5EF4-FFF2-40B4-BE49-F238E27FC236}">
                <a16:creationId xmlns:a16="http://schemas.microsoft.com/office/drawing/2014/main" id="{9452064A-3A58-42C3-AA74-2AA059EC3146}"/>
              </a:ext>
            </a:extLst>
          </p:cNvPr>
          <p:cNvSpPr/>
          <p:nvPr/>
        </p:nvSpPr>
        <p:spPr>
          <a:xfrm>
            <a:off x="251444" y="3662681"/>
            <a:ext cx="8609377" cy="884538"/>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300" kern="0" dirty="0">
                <a:solidFill>
                  <a:prstClr val="white"/>
                </a:solidFill>
                <a:latin typeface="Segoe UI Semibold" panose="020B0702040204020203" pitchFamily="34" charset="0"/>
                <a:cs typeface="Segoe UI Semibold" panose="020B0702040204020203" pitchFamily="34" charset="0"/>
              </a:rPr>
              <a:t>מנהל תכנון ופיתוח תשתיות יהיה רשאי לעצור עבודות שטרם בוצעו בפרויקט, במידה והוגשה בקשה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להגדלת התקציב שאושר לו, עד לקבלת החלטה בנוגע לבקשה זו, ובלבד שהדבר לא יביא לעיכוב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בתשלום חשבונות עבור עבודות שכבר בוצעו בפרויקט</a:t>
            </a:r>
          </a:p>
        </p:txBody>
      </p:sp>
      <p:sp>
        <p:nvSpPr>
          <p:cNvPr id="16" name="צורה חופשית 6">
            <a:extLst>
              <a:ext uri="{FF2B5EF4-FFF2-40B4-BE49-F238E27FC236}">
                <a16:creationId xmlns:a16="http://schemas.microsoft.com/office/drawing/2014/main" id="{922AA792-53E8-421F-AFB6-20D45EDEB6BB}"/>
              </a:ext>
            </a:extLst>
          </p:cNvPr>
          <p:cNvSpPr/>
          <p:nvPr/>
        </p:nvSpPr>
        <p:spPr>
          <a:xfrm>
            <a:off x="219785" y="4603686"/>
            <a:ext cx="8641036" cy="1575819"/>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a:solidFill>
            <a:schemeClr val="accent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9723" tIns="49531" rIns="92456" bIns="49531" numCol="1" spcCol="1270" anchor="ctr" anchorCtr="0">
            <a:noAutofit/>
          </a:bodyPr>
          <a:lstStyle/>
          <a:p>
            <a:pPr marL="0" indent="0" algn="ctr">
              <a:buNone/>
            </a:pPr>
            <a:r>
              <a:rPr lang="he-IL" sz="1300" kern="0" dirty="0">
                <a:solidFill>
                  <a:prstClr val="white"/>
                </a:solidFill>
                <a:latin typeface="Segoe UI Semibold" panose="020B0702040204020203" pitchFamily="34" charset="0"/>
                <a:cs typeface="Segoe UI Semibold" panose="020B0702040204020203" pitchFamily="34" charset="0"/>
              </a:rPr>
              <a:t>הגדלות ייבחנו רק במידה והחריגה מאומדן העלות התגלתה ודווחה למשרד טרם התחלת תכנון העבודות או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ביצוע העבודות בשטח, כתלות בסוג ההתחייבות, או עקב נסיבות אובייקטיביות שלא ניתן היה </a:t>
            </a:r>
            <a:r>
              <a:rPr lang="he-IL" sz="1300" kern="0" dirty="0" err="1">
                <a:solidFill>
                  <a:prstClr val="white"/>
                </a:solidFill>
                <a:latin typeface="Segoe UI Semibold" panose="020B0702040204020203" pitchFamily="34" charset="0"/>
                <a:cs typeface="Segoe UI Semibold" panose="020B0702040204020203" pitchFamily="34" charset="0"/>
              </a:rPr>
              <a:t>לצפותן</a:t>
            </a:r>
            <a:r>
              <a:rPr lang="he-IL" sz="1300" kern="0" dirty="0">
                <a:solidFill>
                  <a:prstClr val="white"/>
                </a:solidFill>
                <a:latin typeface="Segoe UI Semibold" panose="020B0702040204020203" pitchFamily="34" charset="0"/>
                <a:cs typeface="Segoe UI Semibold" panose="020B0702040204020203" pitchFamily="34" charset="0"/>
              </a:rPr>
              <a:t> מראש. יובהר, כי לא יאושרו בקשות לחריגה מאומדן בדיעבד, קרי, לאחר תכנון העבודות או ביצוע העבודות בשטח,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כתלות בסוג ההתחייבות. על הרשות המקומית או האשכול האזורי להגיש את הבקשה לחריגה מבעוד מועד, </a:t>
            </a:r>
            <a:br>
              <a:rPr lang="en-US" sz="1300" kern="0" dirty="0">
                <a:solidFill>
                  <a:prstClr val="white"/>
                </a:solidFill>
                <a:latin typeface="Segoe UI Semibold" panose="020B0702040204020203" pitchFamily="34" charset="0"/>
                <a:cs typeface="Segoe UI Semibold" panose="020B0702040204020203" pitchFamily="34" charset="0"/>
              </a:rPr>
            </a:br>
            <a:r>
              <a:rPr lang="he-IL" sz="1300" kern="0" dirty="0">
                <a:solidFill>
                  <a:prstClr val="white"/>
                </a:solidFill>
                <a:latin typeface="Segoe UI Semibold" panose="020B0702040204020203" pitchFamily="34" charset="0"/>
                <a:cs typeface="Segoe UI Semibold" panose="020B0702040204020203" pitchFamily="34" charset="0"/>
              </a:rPr>
              <a:t>שאם לא כן יהיה עליהם לשאת בעלויות ממקורותיהם. הרשות המקומית או האשכול האזורי לא יבואו בכל דרישה, טענה או תובענה נגד המשרד בגין שלילת הבקשה למימון</a:t>
            </a:r>
          </a:p>
        </p:txBody>
      </p:sp>
    </p:spTree>
    <p:extLst>
      <p:ext uri="{BB962C8B-B14F-4D97-AF65-F5344CB8AC3E}">
        <p14:creationId xmlns:p14="http://schemas.microsoft.com/office/powerpoint/2010/main" val="83149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dirty="0">
                <a:solidFill>
                  <a:schemeClr val="accent1"/>
                </a:solidFill>
                <a:latin typeface="Segoe UI Semibold" panose="020B0702040204020203" pitchFamily="34" charset="0"/>
                <a:cs typeface="Segoe UI Semibold" panose="020B0702040204020203" pitchFamily="34" charset="0"/>
              </a:rPr>
              <a:t>מה עוד חשוב לדעת לפני שמגישים?</a:t>
            </a:r>
          </a:p>
        </p:txBody>
      </p:sp>
      <p:grpSp>
        <p:nvGrpSpPr>
          <p:cNvPr id="17" name="קבוצה 16"/>
          <p:cNvGrpSpPr/>
          <p:nvPr/>
        </p:nvGrpSpPr>
        <p:grpSpPr>
          <a:xfrm>
            <a:off x="293427" y="1862814"/>
            <a:ext cx="5841529" cy="737691"/>
            <a:chOff x="293427" y="1862814"/>
            <a:chExt cx="5841529" cy="737691"/>
          </a:xfrm>
        </p:grpSpPr>
        <p:sp>
          <p:nvSpPr>
            <p:cNvPr id="7" name="צורה חופשית 6"/>
            <p:cNvSpPr/>
            <p:nvPr/>
          </p:nvSpPr>
          <p:spPr>
            <a:xfrm>
              <a:off x="662272" y="1862814"/>
              <a:ext cx="5472684" cy="737689"/>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09723" tIns="49531" rIns="92456" bIns="49531" numCol="1" spcCol="1270" anchor="ctr" anchorCtr="0">
              <a:noAutofit/>
            </a:bodyPr>
            <a:lstStyle/>
            <a:p>
              <a:pPr algn="ctr" defTabSz="433388">
                <a:lnSpc>
                  <a:spcPct val="90000"/>
                </a:lnSpc>
                <a:spcAft>
                  <a:spcPct val="35000"/>
                </a:spcAft>
                <a:defRPr/>
              </a:pPr>
              <a:r>
                <a:rPr lang="he-IL" sz="1400" kern="0" dirty="0">
                  <a:solidFill>
                    <a:prstClr val="white"/>
                  </a:solidFill>
                  <a:latin typeface="Segoe UI Semibold" panose="020B0702040204020203" pitchFamily="34" charset="0"/>
                  <a:cs typeface="Segoe UI Semibold" panose="020B0702040204020203" pitchFamily="34" charset="0"/>
                </a:rPr>
                <a:t>חשוב לוודא מוכנות לביצוע הפרויקט: האם התכנון יושלם בזמן ? </a:t>
              </a:r>
              <a:br>
                <a:rPr lang="en-US" sz="1400" kern="0" dirty="0">
                  <a:solidFill>
                    <a:prstClr val="white"/>
                  </a:solidFill>
                  <a:latin typeface="Segoe UI Semibold" panose="020B0702040204020203" pitchFamily="34" charset="0"/>
                  <a:cs typeface="Segoe UI Semibold" panose="020B0702040204020203" pitchFamily="34" charset="0"/>
                </a:rPr>
              </a:br>
              <a:r>
                <a:rPr lang="he-IL" sz="1400" kern="0" dirty="0">
                  <a:solidFill>
                    <a:prstClr val="white"/>
                  </a:solidFill>
                  <a:latin typeface="Segoe UI Semibold" panose="020B0702040204020203" pitchFamily="34" charset="0"/>
                  <a:cs typeface="Segoe UI Semibold" panose="020B0702040204020203" pitchFamily="34" charset="0"/>
                </a:rPr>
                <a:t>האם יש תקציב </a:t>
              </a:r>
              <a:r>
                <a:rPr lang="he-IL" sz="1400" kern="0" dirty="0" err="1">
                  <a:solidFill>
                    <a:prstClr val="white"/>
                  </a:solidFill>
                  <a:latin typeface="Segoe UI Semibold" panose="020B0702040204020203" pitchFamily="34" charset="0"/>
                  <a:cs typeface="Segoe UI Semibold" panose="020B0702040204020203" pitchFamily="34" charset="0"/>
                </a:rPr>
                <a:t>למצ'ינג</a:t>
              </a:r>
              <a:r>
                <a:rPr lang="he-IL" sz="1400" kern="0" dirty="0">
                  <a:solidFill>
                    <a:prstClr val="white"/>
                  </a:solidFill>
                  <a:latin typeface="Segoe UI Semibold" panose="020B0702040204020203" pitchFamily="34" charset="0"/>
                  <a:cs typeface="Segoe UI Semibold" panose="020B0702040204020203" pitchFamily="34" charset="0"/>
                </a:rPr>
                <a:t> ולתחזוקה ? לא תתאפשר </a:t>
              </a:r>
              <a:br>
                <a:rPr lang="en-US" sz="1400" kern="0" dirty="0">
                  <a:solidFill>
                    <a:prstClr val="white"/>
                  </a:solidFill>
                  <a:latin typeface="Segoe UI Semibold" panose="020B0702040204020203" pitchFamily="34" charset="0"/>
                  <a:cs typeface="Segoe UI Semibold" panose="020B0702040204020203" pitchFamily="34" charset="0"/>
                </a:rPr>
              </a:br>
              <a:r>
                <a:rPr lang="he-IL" sz="1400" kern="0" dirty="0">
                  <a:solidFill>
                    <a:prstClr val="white"/>
                  </a:solidFill>
                  <a:latin typeface="Segoe UI Semibold" panose="020B0702040204020203" pitchFamily="34" charset="0"/>
                  <a:cs typeface="Segoe UI Semibold" panose="020B0702040204020203" pitchFamily="34" charset="0"/>
                </a:rPr>
                <a:t>הסטת תקציבים מפרויקט לפרויקט בשום מקרה</a:t>
              </a:r>
            </a:p>
          </p:txBody>
        </p:sp>
        <p:sp>
          <p:nvSpPr>
            <p:cNvPr id="8" name="אליפסה 7"/>
            <p:cNvSpPr/>
            <p:nvPr/>
          </p:nvSpPr>
          <p:spPr>
            <a:xfrm>
              <a:off x="293427" y="1862815"/>
              <a:ext cx="737690" cy="73769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18" name="קבוצה 17"/>
          <p:cNvGrpSpPr/>
          <p:nvPr/>
        </p:nvGrpSpPr>
        <p:grpSpPr>
          <a:xfrm>
            <a:off x="293427" y="2820710"/>
            <a:ext cx="5841529" cy="737692"/>
            <a:chOff x="293427" y="2820710"/>
            <a:chExt cx="5841529" cy="737692"/>
          </a:xfrm>
        </p:grpSpPr>
        <p:sp>
          <p:nvSpPr>
            <p:cNvPr id="9" name="צורה חופשית 8"/>
            <p:cNvSpPr/>
            <p:nvPr/>
          </p:nvSpPr>
          <p:spPr>
            <a:xfrm>
              <a:off x="662272" y="2820710"/>
              <a:ext cx="5472684" cy="737692"/>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txBody>
            <a:bodyPr spcFirstLastPara="0" vert="horz" wrap="square" lIns="509723" tIns="49531" rIns="92456" bIns="49531" numCol="1" spcCol="1270" anchor="ctr" anchorCtr="0">
              <a:noAutofit/>
            </a:bodyPr>
            <a:lstStyle/>
            <a:p>
              <a:pPr algn="ctr" defTabSz="433388">
                <a:lnSpc>
                  <a:spcPct val="90000"/>
                </a:lnSpc>
                <a:spcAft>
                  <a:spcPct val="35000"/>
                </a:spcAft>
                <a:defRPr/>
              </a:pPr>
              <a:r>
                <a:rPr lang="he-IL" sz="1400" kern="0" dirty="0">
                  <a:solidFill>
                    <a:prstClr val="white"/>
                  </a:solidFill>
                  <a:latin typeface="Segoe UI Semibold" panose="020B0702040204020203" pitchFamily="34" charset="0"/>
                  <a:cs typeface="Segoe UI Semibold" panose="020B0702040204020203" pitchFamily="34" charset="0"/>
                </a:rPr>
                <a:t>לא ניתן לקבל תקצוב מהמשרד לפרויקטים שכבר החלו ביצוע או למימון תכנונים שכבר נעשו. לא ניתן לקבל החזר על תכולות שבוצעו במסגרת התחייבות לתכנון (ולהיפך)</a:t>
              </a:r>
            </a:p>
          </p:txBody>
        </p:sp>
        <p:sp>
          <p:nvSpPr>
            <p:cNvPr id="10" name="אליפסה 9"/>
            <p:cNvSpPr/>
            <p:nvPr/>
          </p:nvSpPr>
          <p:spPr>
            <a:xfrm>
              <a:off x="293427" y="2820711"/>
              <a:ext cx="737690" cy="737690"/>
            </a:xfrm>
            <a:prstGeom prst="ellipse">
              <a:avLst/>
            </a:prstGeom>
            <a:blipFill>
              <a:blip r:embed="rId4" cstate="print">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3">
                <a:tint val="50000"/>
                <a:hueOff val="2688050"/>
                <a:satOff val="-3527"/>
                <a:lumOff val="-347"/>
                <a:alphaOff val="0"/>
              </a:schemeClr>
            </a:effectRef>
            <a:fontRef idx="minor">
              <a:schemeClr val="lt1">
                <a:hueOff val="0"/>
                <a:satOff val="0"/>
                <a:lumOff val="0"/>
                <a:alphaOff val="0"/>
              </a:schemeClr>
            </a:fontRef>
          </p:style>
        </p:sp>
      </p:grpSp>
      <p:grpSp>
        <p:nvGrpSpPr>
          <p:cNvPr id="19" name="קבוצה 18"/>
          <p:cNvGrpSpPr/>
          <p:nvPr/>
        </p:nvGrpSpPr>
        <p:grpSpPr>
          <a:xfrm>
            <a:off x="293427" y="3717032"/>
            <a:ext cx="5841529" cy="874529"/>
            <a:chOff x="293427" y="3778607"/>
            <a:chExt cx="5841529" cy="874529"/>
          </a:xfrm>
        </p:grpSpPr>
        <p:sp>
          <p:nvSpPr>
            <p:cNvPr id="11" name="צורה חופשית 10"/>
            <p:cNvSpPr/>
            <p:nvPr/>
          </p:nvSpPr>
          <p:spPr>
            <a:xfrm>
              <a:off x="539552" y="3778607"/>
              <a:ext cx="5595404" cy="874529"/>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400" kern="0" dirty="0">
                  <a:solidFill>
                    <a:prstClr val="white"/>
                  </a:solidFill>
                  <a:latin typeface="Segoe UI Semibold" panose="020B0702040204020203" pitchFamily="34" charset="0"/>
                  <a:cs typeface="Segoe UI Semibold" panose="020B0702040204020203" pitchFamily="34" charset="0"/>
                </a:rPr>
                <a:t>לא ניתן להגיש בקשה לתכנון וביצוע של פרויקט אחד באותה שנה (סייג: פרויקטים </a:t>
              </a:r>
              <a:r>
                <a:rPr lang="he-IL" sz="1400" kern="0" dirty="0">
                  <a:solidFill>
                    <a:srgbClr val="FFFFFF"/>
                  </a:solidFill>
                  <a:latin typeface="Segoe UI Semibold" panose="020B0702040204020203" pitchFamily="34" charset="0"/>
                  <a:cs typeface="Segoe UI Semibold" panose="020B0702040204020203" pitchFamily="34" charset="0"/>
                </a:rPr>
                <a:t>עד ל- 900 אלף </a:t>
              </a:r>
              <a:r>
                <a:rPr lang="he-IL" sz="1400" kern="0" dirty="0">
                  <a:solidFill>
                    <a:prstClr val="white"/>
                  </a:solidFill>
                  <a:latin typeface="Segoe UI Semibold" panose="020B0702040204020203" pitchFamily="34" charset="0"/>
                  <a:cs typeface="Segoe UI Semibold" panose="020B0702040204020203" pitchFamily="34" charset="0"/>
                </a:rPr>
                <a:t>₪, בכפוף לאישור רשמי על מעבר מתכנון לביצוע). בכל מקרה אחר, יש להגיש בקשה לתכנון </a:t>
              </a:r>
              <a:br>
                <a:rPr lang="en-US" sz="1400" kern="0" dirty="0">
                  <a:solidFill>
                    <a:prstClr val="white"/>
                  </a:solidFill>
                  <a:latin typeface="Segoe UI Semibold" panose="020B0702040204020203" pitchFamily="34" charset="0"/>
                  <a:cs typeface="Segoe UI Semibold" panose="020B0702040204020203" pitchFamily="34" charset="0"/>
                </a:rPr>
              </a:br>
              <a:r>
                <a:rPr lang="he-IL" sz="1400" kern="0" dirty="0">
                  <a:solidFill>
                    <a:prstClr val="white"/>
                  </a:solidFill>
                  <a:latin typeface="Segoe UI Semibold" panose="020B0702040204020203" pitchFamily="34" charset="0"/>
                  <a:cs typeface="Segoe UI Semibold" panose="020B0702040204020203" pitchFamily="34" charset="0"/>
                </a:rPr>
                <a:t>ובשנה העוקבת להגיש בקשה לביצוע</a:t>
              </a:r>
            </a:p>
          </p:txBody>
        </p:sp>
        <p:sp>
          <p:nvSpPr>
            <p:cNvPr id="12" name="אליפסה 11"/>
            <p:cNvSpPr/>
            <p:nvPr/>
          </p:nvSpPr>
          <p:spPr>
            <a:xfrm>
              <a:off x="293427" y="3778608"/>
              <a:ext cx="737690" cy="737690"/>
            </a:xfrm>
            <a:prstGeom prst="ellipse">
              <a:avLst/>
            </a:prstGeom>
            <a:blipFill>
              <a:blip r:embed="rId5">
                <a:extLst>
                  <a:ext uri="{28A0092B-C50C-407E-A947-70E740481C1C}">
                    <a14:useLocalDpi xmlns:a14="http://schemas.microsoft.com/office/drawing/2010/main" val="0"/>
                  </a:ext>
                </a:extLst>
              </a:blip>
              <a:srcRect/>
              <a:stretch>
                <a:fillRect l="-33000" r="-33000"/>
              </a:stretch>
            </a:blipFill>
          </p:spPr>
          <p:style>
            <a:lnRef idx="2">
              <a:schemeClr val="lt1">
                <a:hueOff val="0"/>
                <a:satOff val="0"/>
                <a:lumOff val="0"/>
                <a:alphaOff val="0"/>
              </a:schemeClr>
            </a:lnRef>
            <a:fillRef idx="1">
              <a:scrgbClr r="0" g="0" b="0"/>
            </a:fillRef>
            <a:effectRef idx="0">
              <a:schemeClr val="accent3">
                <a:tint val="50000"/>
                <a:hueOff val="5376099"/>
                <a:satOff val="-7054"/>
                <a:lumOff val="-694"/>
                <a:alphaOff val="0"/>
              </a:schemeClr>
            </a:effectRef>
            <a:fontRef idx="minor">
              <a:schemeClr val="lt1">
                <a:hueOff val="0"/>
                <a:satOff val="0"/>
                <a:lumOff val="0"/>
                <a:alphaOff val="0"/>
              </a:schemeClr>
            </a:fontRef>
          </p:style>
        </p:sp>
      </p:grpSp>
      <p:grpSp>
        <p:nvGrpSpPr>
          <p:cNvPr id="20" name="קבוצה 19"/>
          <p:cNvGrpSpPr/>
          <p:nvPr/>
        </p:nvGrpSpPr>
        <p:grpSpPr>
          <a:xfrm>
            <a:off x="293427" y="4736503"/>
            <a:ext cx="5841529" cy="737691"/>
            <a:chOff x="293427" y="4736503"/>
            <a:chExt cx="5841529" cy="737691"/>
          </a:xfrm>
        </p:grpSpPr>
        <p:sp>
          <p:nvSpPr>
            <p:cNvPr id="13" name="צורה חופשית 12"/>
            <p:cNvSpPr/>
            <p:nvPr/>
          </p:nvSpPr>
          <p:spPr>
            <a:xfrm>
              <a:off x="662272" y="4736503"/>
              <a:ext cx="5472684" cy="737691"/>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400" kern="0" dirty="0">
                  <a:solidFill>
                    <a:prstClr val="white"/>
                  </a:solidFill>
                  <a:latin typeface="Segoe UI Semibold" panose="020B0702040204020203" pitchFamily="34" charset="0"/>
                  <a:cs typeface="Segoe UI Semibold" panose="020B0702040204020203" pitchFamily="34" charset="0"/>
                </a:rPr>
                <a:t>אין מעבר אוטומטי של פרויקטים משנה לשנה. </a:t>
              </a:r>
              <a:br>
                <a:rPr lang="en-US" sz="1400" kern="0" dirty="0">
                  <a:solidFill>
                    <a:prstClr val="white"/>
                  </a:solidFill>
                  <a:latin typeface="Segoe UI Semibold" panose="020B0702040204020203" pitchFamily="34" charset="0"/>
                  <a:cs typeface="Segoe UI Semibold" panose="020B0702040204020203" pitchFamily="34" charset="0"/>
                </a:rPr>
              </a:br>
              <a:r>
                <a:rPr lang="he-IL" sz="1400" kern="0" dirty="0">
                  <a:solidFill>
                    <a:prstClr val="white"/>
                  </a:solidFill>
                  <a:latin typeface="Segoe UI Semibold" panose="020B0702040204020203" pitchFamily="34" charset="0"/>
                  <a:cs typeface="Segoe UI Semibold" panose="020B0702040204020203" pitchFamily="34" charset="0"/>
                </a:rPr>
                <a:t>פרויקט שלא תוקצב כי לא היה בשל, צריך להיות מוגש מחדש.</a:t>
              </a:r>
              <a:br>
                <a:rPr lang="en-US" sz="1400" kern="0" dirty="0">
                  <a:solidFill>
                    <a:prstClr val="white"/>
                  </a:solidFill>
                  <a:latin typeface="Segoe UI Semibold" panose="020B0702040204020203" pitchFamily="34" charset="0"/>
                  <a:cs typeface="Segoe UI Semibold" panose="020B0702040204020203" pitchFamily="34" charset="0"/>
                </a:rPr>
              </a:br>
              <a:r>
                <a:rPr lang="he-IL" sz="1400" kern="0" dirty="0">
                  <a:solidFill>
                    <a:prstClr val="white"/>
                  </a:solidFill>
                  <a:latin typeface="Segoe UI Semibold" panose="020B0702040204020203" pitchFamily="34" charset="0"/>
                  <a:cs typeface="Segoe UI Semibold" panose="020B0702040204020203" pitchFamily="34" charset="0"/>
                </a:rPr>
                <a:t>חשוב להכיר את ההתחייבויות הישנות הקיימות ברשות</a:t>
              </a:r>
            </a:p>
          </p:txBody>
        </p:sp>
        <p:sp>
          <p:nvSpPr>
            <p:cNvPr id="14" name="אליפסה 13"/>
            <p:cNvSpPr/>
            <p:nvPr/>
          </p:nvSpPr>
          <p:spPr>
            <a:xfrm>
              <a:off x="293427" y="4736504"/>
              <a:ext cx="737690" cy="737690"/>
            </a:xfrm>
            <a:prstGeom prst="ellipse">
              <a:avLst/>
            </a:prstGeom>
            <a:blipFill>
              <a:blip r:embed="rId6"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3">
                <a:tint val="50000"/>
                <a:hueOff val="8064149"/>
                <a:satOff val="-10581"/>
                <a:lumOff val="-1041"/>
                <a:alphaOff val="0"/>
              </a:schemeClr>
            </a:effectRef>
            <a:fontRef idx="minor">
              <a:schemeClr val="lt1">
                <a:hueOff val="0"/>
                <a:satOff val="0"/>
                <a:lumOff val="0"/>
                <a:alphaOff val="0"/>
              </a:schemeClr>
            </a:fontRef>
          </p:style>
        </p:sp>
      </p:grpSp>
      <p:grpSp>
        <p:nvGrpSpPr>
          <p:cNvPr id="21" name="קבוצה 20"/>
          <p:cNvGrpSpPr/>
          <p:nvPr/>
        </p:nvGrpSpPr>
        <p:grpSpPr>
          <a:xfrm>
            <a:off x="293427" y="5694400"/>
            <a:ext cx="5841529" cy="830944"/>
            <a:chOff x="293427" y="5694400"/>
            <a:chExt cx="5841529" cy="737691"/>
          </a:xfrm>
        </p:grpSpPr>
        <p:sp>
          <p:nvSpPr>
            <p:cNvPr id="15" name="צורה חופשית 14"/>
            <p:cNvSpPr/>
            <p:nvPr/>
          </p:nvSpPr>
          <p:spPr>
            <a:xfrm>
              <a:off x="611560" y="5694400"/>
              <a:ext cx="5523396" cy="737691"/>
            </a:xfrm>
            <a:custGeom>
              <a:avLst/>
              <a:gdLst>
                <a:gd name="connsiteX0" fmla="*/ 0 w 5472684"/>
                <a:gd name="connsiteY0" fmla="*/ 0 h 737690"/>
                <a:gd name="connsiteX1" fmla="*/ 5103839 w 5472684"/>
                <a:gd name="connsiteY1" fmla="*/ 0 h 737690"/>
                <a:gd name="connsiteX2" fmla="*/ 5472684 w 5472684"/>
                <a:gd name="connsiteY2" fmla="*/ 368845 h 737690"/>
                <a:gd name="connsiteX3" fmla="*/ 5103839 w 5472684"/>
                <a:gd name="connsiteY3" fmla="*/ 737690 h 737690"/>
                <a:gd name="connsiteX4" fmla="*/ 0 w 5472684"/>
                <a:gd name="connsiteY4" fmla="*/ 737690 h 737690"/>
                <a:gd name="connsiteX5" fmla="*/ 0 w 5472684"/>
                <a:gd name="connsiteY5" fmla="*/ 0 h 73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737690">
                  <a:moveTo>
                    <a:pt x="5472684" y="737689"/>
                  </a:moveTo>
                  <a:lnTo>
                    <a:pt x="368845" y="737689"/>
                  </a:lnTo>
                  <a:lnTo>
                    <a:pt x="0" y="368845"/>
                  </a:lnTo>
                  <a:lnTo>
                    <a:pt x="368845" y="1"/>
                  </a:lnTo>
                  <a:lnTo>
                    <a:pt x="5472684" y="1"/>
                  </a:lnTo>
                  <a:lnTo>
                    <a:pt x="5472684" y="737689"/>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09723" tIns="49531" rIns="92456" bIns="49530" numCol="1" spcCol="1270" anchor="ctr" anchorCtr="0">
              <a:noAutofit/>
            </a:bodyPr>
            <a:lstStyle/>
            <a:p>
              <a:pPr algn="ctr" defTabSz="433388">
                <a:lnSpc>
                  <a:spcPct val="90000"/>
                </a:lnSpc>
                <a:spcAft>
                  <a:spcPct val="35000"/>
                </a:spcAft>
                <a:defRPr/>
              </a:pPr>
              <a:r>
                <a:rPr lang="he-IL" sz="1400" kern="0" dirty="0">
                  <a:solidFill>
                    <a:prstClr val="white"/>
                  </a:solidFill>
                  <a:latin typeface="Segoe UI Semibold" panose="020B0702040204020203" pitchFamily="34" charset="0"/>
                  <a:cs typeface="Segoe UI Semibold" panose="020B0702040204020203" pitchFamily="34" charset="0"/>
                </a:rPr>
                <a:t>הגשת פרויקטים תותנה בחתימת ראש הרשות, הגזבר והמהנדס </a:t>
              </a:r>
              <a:br>
                <a:rPr lang="en-US" sz="1400" kern="0" dirty="0">
                  <a:solidFill>
                    <a:prstClr val="white"/>
                  </a:solidFill>
                  <a:latin typeface="Segoe UI Semibold" panose="020B0702040204020203" pitchFamily="34" charset="0"/>
                  <a:cs typeface="Segoe UI Semibold" panose="020B0702040204020203" pitchFamily="34" charset="0"/>
                </a:rPr>
              </a:br>
              <a:r>
                <a:rPr lang="he-IL" sz="1400" kern="0" dirty="0">
                  <a:solidFill>
                    <a:prstClr val="white"/>
                  </a:solidFill>
                  <a:latin typeface="Segoe UI Semibold" panose="020B0702040204020203" pitchFamily="34" charset="0"/>
                  <a:cs typeface="Segoe UI Semibold" panose="020B0702040204020203" pitchFamily="34" charset="0"/>
                </a:rPr>
                <a:t>(או הגורמים הרלוונטיים באשכול) על המכתב הנלווה, שיכלול גם התחייבויות הנדסיות, וכן התחייבות לעמידה באומדן שאושר </a:t>
              </a:r>
              <a:br>
                <a:rPr lang="en-US" sz="1400" kern="0" dirty="0">
                  <a:solidFill>
                    <a:prstClr val="white"/>
                  </a:solidFill>
                  <a:latin typeface="Segoe UI Semibold" panose="020B0702040204020203" pitchFamily="34" charset="0"/>
                  <a:cs typeface="Segoe UI Semibold" panose="020B0702040204020203" pitchFamily="34" charset="0"/>
                </a:rPr>
              </a:br>
              <a:r>
                <a:rPr lang="he-IL" sz="1400" kern="0" dirty="0">
                  <a:solidFill>
                    <a:prstClr val="white"/>
                  </a:solidFill>
                  <a:latin typeface="Segoe UI Semibold" panose="020B0702040204020203" pitchFamily="34" charset="0"/>
                  <a:cs typeface="Segoe UI Semibold" panose="020B0702040204020203" pitchFamily="34" charset="0"/>
                </a:rPr>
                <a:t>ולהעברת </a:t>
              </a:r>
              <a:r>
                <a:rPr lang="he-IL" sz="1400" kern="0" dirty="0" err="1">
                  <a:solidFill>
                    <a:prstClr val="white"/>
                  </a:solidFill>
                  <a:latin typeface="Segoe UI Semibold" panose="020B0702040204020203" pitchFamily="34" charset="0"/>
                  <a:cs typeface="Segoe UI Semibold" panose="020B0702040204020203" pitchFamily="34" charset="0"/>
                </a:rPr>
                <a:t>המצ'ינג</a:t>
              </a:r>
              <a:r>
                <a:rPr lang="he-IL" sz="1400" kern="0" dirty="0">
                  <a:solidFill>
                    <a:prstClr val="white"/>
                  </a:solidFill>
                  <a:latin typeface="Segoe UI Semibold" panose="020B0702040204020203" pitchFamily="34" charset="0"/>
                  <a:cs typeface="Segoe UI Semibold" panose="020B0702040204020203" pitchFamily="34" charset="0"/>
                </a:rPr>
                <a:t>. בקשה להגדלת תקציב תוביל לעצירת פרויקט</a:t>
              </a:r>
            </a:p>
          </p:txBody>
        </p:sp>
        <p:sp>
          <p:nvSpPr>
            <p:cNvPr id="16" name="אליפסה 15"/>
            <p:cNvSpPr/>
            <p:nvPr/>
          </p:nvSpPr>
          <p:spPr>
            <a:xfrm>
              <a:off x="293427" y="5694401"/>
              <a:ext cx="737690" cy="737690"/>
            </a:xfrm>
            <a:prstGeom prst="ellipse">
              <a:avLst/>
            </a:prstGeom>
            <a:blipFill>
              <a:blip r:embed="rId7"/>
              <a:stretch>
                <a:fillRect l="-33000" r="-33000"/>
              </a:stretch>
            </a:blipFill>
          </p:spPr>
          <p:style>
            <a:lnRef idx="2">
              <a:schemeClr val="lt1">
                <a:hueOff val="0"/>
                <a:satOff val="0"/>
                <a:lumOff val="0"/>
                <a:alphaOff val="0"/>
              </a:schemeClr>
            </a:lnRef>
            <a:fillRef idx="1">
              <a:schemeClr val="accent3">
                <a:tint val="50000"/>
                <a:hueOff val="10752198"/>
                <a:satOff val="-14108"/>
                <a:lumOff val="-1388"/>
                <a:alphaOff val="0"/>
              </a:schemeClr>
            </a:fillRef>
            <a:effectRef idx="0">
              <a:schemeClr val="accent3">
                <a:tint val="50000"/>
                <a:hueOff val="10752198"/>
                <a:satOff val="-14108"/>
                <a:lumOff val="-1388"/>
                <a:alphaOff val="0"/>
              </a:schemeClr>
            </a:effectRef>
            <a:fontRef idx="minor">
              <a:schemeClr val="lt1">
                <a:hueOff val="0"/>
                <a:satOff val="0"/>
                <a:lumOff val="0"/>
                <a:alphaOff val="0"/>
              </a:schemeClr>
            </a:fontRef>
          </p:style>
        </p:sp>
      </p:grpSp>
      <p:sp>
        <p:nvSpPr>
          <p:cNvPr id="5" name="מציין מיקום של מספר שקופית 4"/>
          <p:cNvSpPr>
            <a:spLocks noGrp="1"/>
          </p:cNvSpPr>
          <p:nvPr>
            <p:ph type="sldNum" sz="quarter" idx="12"/>
          </p:nvPr>
        </p:nvSpPr>
        <p:spPr/>
        <p:txBody>
          <a:bodyPr/>
          <a:lstStyle/>
          <a:p>
            <a:pPr>
              <a:defRPr/>
            </a:pPr>
            <a:fld id="{48B0D6B8-6692-4FB5-93C7-3AF286073658}" type="slidenum">
              <a:rPr lang="he-IL" smtClean="0"/>
              <a:pPr>
                <a:defRPr/>
              </a:pPr>
              <a:t>13</a:t>
            </a:fld>
            <a:endParaRPr lang="he-IL" dirty="0"/>
          </a:p>
        </p:txBody>
      </p:sp>
      <p:pic>
        <p:nvPicPr>
          <p:cNvPr id="6" name="תמונה 5"/>
          <p:cNvPicPr>
            <a:picLocks noChangeAspect="1"/>
          </p:cNvPicPr>
          <p:nvPr/>
        </p:nvPicPr>
        <p:blipFill rotWithShape="1">
          <a:blip r:embed="rId8" cstate="print">
            <a:extLst>
              <a:ext uri="{28A0092B-C50C-407E-A947-70E740481C1C}">
                <a14:useLocalDpi xmlns:a14="http://schemas.microsoft.com/office/drawing/2010/main" val="0"/>
              </a:ext>
            </a:extLst>
          </a:blip>
          <a:srcRect l="30628" t="8150" r="33272"/>
          <a:stretch/>
        </p:blipFill>
        <p:spPr>
          <a:xfrm>
            <a:off x="6228184" y="1863492"/>
            <a:ext cx="2664296" cy="4519213"/>
          </a:xfrm>
          <a:prstGeom prst="rect">
            <a:avLst/>
          </a:prstGeom>
        </p:spPr>
      </p:pic>
    </p:spTree>
    <p:extLst>
      <p:ext uri="{BB962C8B-B14F-4D97-AF65-F5344CB8AC3E}">
        <p14:creationId xmlns:p14="http://schemas.microsoft.com/office/powerpoint/2010/main" val="20196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3212976"/>
            <a:ext cx="7869660" cy="1080120"/>
          </a:xfrm>
        </p:spPr>
        <p:txBody>
          <a:bodyPr/>
          <a:lstStyle/>
          <a:p>
            <a:pPr algn="ctr"/>
            <a:r>
              <a:rPr lang="he-IL" sz="7200" dirty="0">
                <a:solidFill>
                  <a:srgbClr val="4BACC6"/>
                </a:solidFill>
                <a:latin typeface="Segoe UI Semibold" panose="020B0702040204020203" pitchFamily="34" charset="0"/>
                <a:ea typeface="Segoe UI Black" panose="020B0A02040204020203" pitchFamily="34" charset="0"/>
                <a:cs typeface="Segoe UI Semibold" panose="020B0702040204020203" pitchFamily="34" charset="0"/>
              </a:rPr>
              <a:t>בהצלחה!</a:t>
            </a:r>
          </a:p>
        </p:txBody>
      </p:sp>
    </p:spTree>
    <p:extLst>
      <p:ext uri="{BB962C8B-B14F-4D97-AF65-F5344CB8AC3E}">
        <p14:creationId xmlns:p14="http://schemas.microsoft.com/office/powerpoint/2010/main" val="398930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sz="2000" b="1" dirty="0">
                <a:solidFill>
                  <a:srgbClr val="012A62"/>
                </a:solidFill>
                <a:latin typeface="Segoe UI Semilight" panose="020B0402040204020203" pitchFamily="34" charset="0"/>
                <a:cs typeface="Segoe UI Semilight" panose="020B0402040204020203" pitchFamily="34" charset="0"/>
              </a:rPr>
              <a:t>רשויות מקומיות ואשכולות אזוריים יקרים,</a:t>
            </a:r>
          </a:p>
          <a:p>
            <a:pPr marL="0" indent="0">
              <a:buNone/>
            </a:pPr>
            <a:endParaRPr lang="he-IL" sz="2000" b="1" dirty="0">
              <a:solidFill>
                <a:srgbClr val="012A62"/>
              </a:solidFill>
              <a:latin typeface="Segoe UI Semilight" panose="020B0402040204020203" pitchFamily="34" charset="0"/>
              <a:cs typeface="Segoe UI Semilight" panose="020B0402040204020203" pitchFamily="34" charset="0"/>
            </a:endParaRPr>
          </a:p>
          <a:p>
            <a:pPr marL="0" indent="0" algn="just">
              <a:buNone/>
            </a:pPr>
            <a:r>
              <a:rPr lang="he-IL" sz="2000" dirty="0">
                <a:solidFill>
                  <a:srgbClr val="012A62"/>
                </a:solidFill>
                <a:latin typeface="Segoe UI Semilight" panose="020B0402040204020203" pitchFamily="34" charset="0"/>
                <a:cs typeface="Segoe UI Semilight" panose="020B0402040204020203" pitchFamily="34" charset="0"/>
              </a:rPr>
              <a:t>מצגת זו מרכזת את עיקר הנהלים, תהליכי העבודה, ההסברים הטכניים והשיקולים המהותיים הנוגעים להשתתפות משרד התחבורה בתקצוב </a:t>
            </a:r>
            <a:r>
              <a:rPr lang="he-IL" sz="2000" dirty="0" err="1">
                <a:solidFill>
                  <a:srgbClr val="012A62"/>
                </a:solidFill>
                <a:latin typeface="Segoe UI Semilight" panose="020B0402040204020203" pitchFamily="34" charset="0"/>
                <a:cs typeface="Segoe UI Semilight" panose="020B0402040204020203" pitchFamily="34" charset="0"/>
              </a:rPr>
              <a:t>פרויקטי</a:t>
            </a:r>
            <a:r>
              <a:rPr lang="he-IL" sz="2000" dirty="0">
                <a:solidFill>
                  <a:srgbClr val="012A62"/>
                </a:solidFill>
                <a:latin typeface="Segoe UI Semilight" panose="020B0402040204020203" pitchFamily="34" charset="0"/>
                <a:cs typeface="Segoe UI Semilight" panose="020B0402040204020203" pitchFamily="34" charset="0"/>
              </a:rPr>
              <a:t> תשתית תחבורתיים ברשויות המקומיות.</a:t>
            </a:r>
          </a:p>
          <a:p>
            <a:pPr marL="0" indent="0" algn="just">
              <a:buNone/>
            </a:pPr>
            <a:r>
              <a:rPr lang="he-IL" sz="2000" dirty="0">
                <a:solidFill>
                  <a:srgbClr val="012A62"/>
                </a:solidFill>
                <a:latin typeface="Segoe UI Semilight" panose="020B0402040204020203" pitchFamily="34" charset="0"/>
                <a:cs typeface="Segoe UI Semilight" panose="020B0402040204020203" pitchFamily="34" charset="0"/>
              </a:rPr>
              <a:t>צוות האגף ניסה לנסח בבהירות ובפשטות את כלל המידע הדרוש לכם/ן </a:t>
            </a:r>
            <a:br>
              <a:rPr lang="en-US" sz="2000" dirty="0">
                <a:solidFill>
                  <a:srgbClr val="012A62"/>
                </a:solidFill>
                <a:latin typeface="Segoe UI Semilight" panose="020B0402040204020203" pitchFamily="34" charset="0"/>
                <a:cs typeface="Segoe UI Semilight" panose="020B0402040204020203" pitchFamily="34" charset="0"/>
              </a:rPr>
            </a:br>
            <a:r>
              <a:rPr lang="he-IL" sz="2000" dirty="0">
                <a:solidFill>
                  <a:srgbClr val="012A62"/>
                </a:solidFill>
                <a:latin typeface="Segoe UI Semilight" panose="020B0402040204020203" pitchFamily="34" charset="0"/>
                <a:cs typeface="Segoe UI Semilight" panose="020B0402040204020203" pitchFamily="34" charset="0"/>
              </a:rPr>
              <a:t>על מנת לייעל את תהליכי העבודה אל מול המשרד, וכדי לסייע לכם/ן </a:t>
            </a:r>
            <a:br>
              <a:rPr lang="en-US" sz="2000" dirty="0">
                <a:solidFill>
                  <a:srgbClr val="012A62"/>
                </a:solidFill>
                <a:latin typeface="Segoe UI Semilight" panose="020B0402040204020203" pitchFamily="34" charset="0"/>
                <a:cs typeface="Segoe UI Semilight" panose="020B0402040204020203" pitchFamily="34" charset="0"/>
              </a:rPr>
            </a:br>
            <a:r>
              <a:rPr lang="he-IL" sz="2000" dirty="0">
                <a:solidFill>
                  <a:srgbClr val="012A62"/>
                </a:solidFill>
                <a:latin typeface="Segoe UI Semilight" panose="020B0402040204020203" pitchFamily="34" charset="0"/>
                <a:cs typeface="Segoe UI Semilight" panose="020B0402040204020203" pitchFamily="34" charset="0"/>
              </a:rPr>
              <a:t>לקדם פרויקטים שישלבו בין צרכי הרשות לבין מטרות המשרד, לצורך פיתוח תחום התחבורה ברשויות המקומיות.</a:t>
            </a:r>
          </a:p>
          <a:p>
            <a:pPr marL="0" indent="0">
              <a:buNone/>
            </a:pPr>
            <a:endParaRPr lang="he-IL" sz="1600" b="1" dirty="0">
              <a:solidFill>
                <a:srgbClr val="012A62"/>
              </a:solidFill>
              <a:latin typeface="Segoe UI Semilight" panose="020B0402040204020203" pitchFamily="34" charset="0"/>
              <a:cs typeface="Segoe UI Semilight" panose="020B0402040204020203" pitchFamily="34" charset="0"/>
            </a:endParaRPr>
          </a:p>
          <a:p>
            <a:pPr marL="0" indent="0" algn="l">
              <a:buNone/>
            </a:pPr>
            <a:r>
              <a:rPr lang="he-IL" sz="1600" b="1" dirty="0">
                <a:solidFill>
                  <a:srgbClr val="012A62"/>
                </a:solidFill>
                <a:latin typeface="Segoe UI Semibold" panose="020B0702040204020203" pitchFamily="34" charset="0"/>
                <a:cs typeface="Segoe UI Semibold" panose="020B0702040204020203" pitchFamily="34" charset="0"/>
              </a:rPr>
              <a:t>לכל שאלה ועניין, אנחנו כאן לעזרתכם!</a:t>
            </a:r>
          </a:p>
          <a:p>
            <a:pPr marL="0" indent="0" algn="l">
              <a:buNone/>
            </a:pPr>
            <a:r>
              <a:rPr lang="he-IL" sz="1600" b="1" dirty="0">
                <a:solidFill>
                  <a:srgbClr val="012A62"/>
                </a:solidFill>
                <a:latin typeface="Segoe UI Semibold" panose="020B0702040204020203" pitchFamily="34" charset="0"/>
                <a:cs typeface="Segoe UI Semibold" panose="020B0702040204020203" pitchFamily="34" charset="0"/>
              </a:rPr>
              <a:t>צוות אגף רשויות מקומיות</a:t>
            </a:r>
          </a:p>
        </p:txBody>
      </p:sp>
      <p:sp>
        <p:nvSpPr>
          <p:cNvPr id="5" name="מציין מיקום של מספר שקופית 4"/>
          <p:cNvSpPr>
            <a:spLocks noGrp="1"/>
          </p:cNvSpPr>
          <p:nvPr>
            <p:ph type="sldNum" sz="quarter" idx="12"/>
          </p:nvPr>
        </p:nvSpPr>
        <p:spPr/>
        <p:txBody>
          <a:bodyPr/>
          <a:lstStyle/>
          <a:p>
            <a:pPr>
              <a:defRPr/>
            </a:pPr>
            <a:fld id="{48B0D6B8-6692-4FB5-93C7-3AF286073658}" type="slidenum">
              <a:rPr lang="he-IL" smtClean="0"/>
              <a:pPr>
                <a:defRPr/>
              </a:pPr>
              <a:t>2</a:t>
            </a:fld>
            <a:endParaRPr lang="he-IL" dirty="0"/>
          </a:p>
        </p:txBody>
      </p:sp>
    </p:spTree>
    <p:extLst>
      <p:ext uri="{BB962C8B-B14F-4D97-AF65-F5344CB8AC3E}">
        <p14:creationId xmlns:p14="http://schemas.microsoft.com/office/powerpoint/2010/main" val="235777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p:cNvSpPr>
          <p:nvPr>
            <p:ph type="title"/>
          </p:nvPr>
        </p:nvSpPr>
        <p:spPr>
          <a:xfrm>
            <a:off x="2204357" y="1556792"/>
            <a:ext cx="4550489" cy="475588"/>
          </a:xfrm>
          <a:solidFill>
            <a:schemeClr val="bg1"/>
          </a:solidFill>
        </p:spPr>
        <p:txBody>
          <a:bodyPr>
            <a:noAutofit/>
          </a:bodyPr>
          <a:lstStyle/>
          <a:p>
            <a:pPr eaLnBrk="1" hangingPunct="1"/>
            <a:r>
              <a:rPr lang="he-IL" altLang="he-IL" b="1" dirty="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rPr>
              <a:t>אגף רשויות מקומיות</a:t>
            </a:r>
          </a:p>
        </p:txBody>
      </p:sp>
      <p:sp>
        <p:nvSpPr>
          <p:cNvPr id="11" name="Content Placeholder 4"/>
          <p:cNvSpPr>
            <a:spLocks noGrp="1"/>
          </p:cNvSpPr>
          <p:nvPr>
            <p:ph sz="half" idx="2"/>
          </p:nvPr>
        </p:nvSpPr>
        <p:spPr>
          <a:xfrm>
            <a:off x="1025166" y="2264973"/>
            <a:ext cx="7449790" cy="4188363"/>
          </a:xfrm>
        </p:spPr>
        <p:txBody>
          <a:bodyPr rtlCol="0">
            <a:noAutofit/>
          </a:bodyPr>
          <a:lstStyle/>
          <a:p>
            <a:pPr marL="0" indent="0" algn="just" eaLnBrk="1" fontAlgn="auto" hangingPunct="1">
              <a:lnSpc>
                <a:spcPct val="150000"/>
              </a:lnSpc>
              <a:spcAft>
                <a:spcPts val="0"/>
              </a:spcAft>
              <a:buNone/>
              <a:defRPr/>
            </a:pPr>
            <a:r>
              <a:rPr lang="he-IL" sz="1350" b="1" dirty="0"/>
              <a:t>ייעוד</a:t>
            </a:r>
            <a:endParaRPr lang="he-IL" sz="1350" dirty="0"/>
          </a:p>
          <a:p>
            <a:pPr marL="0" indent="0" algn="just">
              <a:lnSpc>
                <a:spcPct val="150000"/>
              </a:lnSpc>
              <a:buNone/>
              <a:defRPr/>
            </a:pPr>
            <a:r>
              <a:rPr lang="he-IL" sz="1350" dirty="0"/>
              <a:t>אגף רשויות מקומיות משמש </a:t>
            </a:r>
            <a:r>
              <a:rPr lang="he-IL" sz="1350" b="1" dirty="0"/>
              <a:t>כנקודת הממשק </a:t>
            </a:r>
            <a:r>
              <a:rPr lang="he-IL" sz="1350" dirty="0"/>
              <a:t>של כלל השלטון המקומי למול משרד התחבורה בתחומי </a:t>
            </a:r>
            <a:r>
              <a:rPr lang="he-IL" sz="1350" b="1" dirty="0"/>
              <a:t>פיתוח התשתיות, תקציבים ותוכניות העבודה השנתיות</a:t>
            </a:r>
            <a:r>
              <a:rPr lang="he-IL" sz="1350" dirty="0"/>
              <a:t>. האגף בוחן בכל שנה את </a:t>
            </a:r>
            <a:br>
              <a:rPr lang="en-US" sz="1350" dirty="0"/>
            </a:br>
            <a:r>
              <a:rPr lang="he-IL" sz="1350" dirty="0"/>
              <a:t>צרכי התחבורה של כל רשות במספר תחומי פעילות, בראייה משלימה לפעילות המשרד </a:t>
            </a:r>
            <a:br>
              <a:rPr lang="en-US" sz="1350" dirty="0"/>
            </a:br>
            <a:r>
              <a:rPr lang="he-IL" sz="1350" dirty="0"/>
              <a:t>בתחום הבינעירוני</a:t>
            </a:r>
          </a:p>
          <a:p>
            <a:pPr marL="0" indent="0" algn="just" eaLnBrk="1" fontAlgn="auto" hangingPunct="1">
              <a:lnSpc>
                <a:spcPct val="150000"/>
              </a:lnSpc>
              <a:spcAft>
                <a:spcPts val="0"/>
              </a:spcAft>
              <a:buNone/>
              <a:defRPr/>
            </a:pPr>
            <a:r>
              <a:rPr lang="he-IL" sz="1350" b="1" dirty="0"/>
              <a:t>תפקידים</a:t>
            </a:r>
            <a:endParaRPr lang="he-IL" sz="1350" dirty="0"/>
          </a:p>
          <a:p>
            <a:pPr algn="just" eaLnBrk="1" fontAlgn="auto" hangingPunct="1">
              <a:lnSpc>
                <a:spcPct val="150000"/>
              </a:lnSpc>
              <a:spcAft>
                <a:spcPts val="0"/>
              </a:spcAft>
              <a:buFont typeface="Wingdings" panose="05000000000000000000" pitchFamily="2" charset="2"/>
              <a:buChar char="Ø"/>
              <a:defRPr/>
            </a:pPr>
            <a:r>
              <a:rPr lang="he-IL" sz="1350" b="1" dirty="0"/>
              <a:t>קידום מטרות המשרד </a:t>
            </a:r>
            <a:r>
              <a:rPr lang="he-IL" sz="1350" dirty="0"/>
              <a:t>בתחומי הרשויות המקומיות</a:t>
            </a:r>
          </a:p>
          <a:p>
            <a:pPr algn="just" eaLnBrk="1" fontAlgn="auto" hangingPunct="1">
              <a:lnSpc>
                <a:spcPct val="150000"/>
              </a:lnSpc>
              <a:spcAft>
                <a:spcPts val="0"/>
              </a:spcAft>
              <a:buFont typeface="Wingdings" panose="05000000000000000000" pitchFamily="2" charset="2"/>
              <a:buChar char="Ø"/>
              <a:defRPr/>
            </a:pPr>
            <a:r>
              <a:rPr lang="he-IL" sz="1350" b="1" dirty="0"/>
              <a:t>מתן שירות לרשויות המקומיות </a:t>
            </a:r>
            <a:r>
              <a:rPr lang="he-IL" sz="1350" dirty="0"/>
              <a:t>מול גורמי המשרד</a:t>
            </a:r>
          </a:p>
          <a:p>
            <a:pPr algn="just" eaLnBrk="1" fontAlgn="auto" hangingPunct="1">
              <a:lnSpc>
                <a:spcPct val="150000"/>
              </a:lnSpc>
              <a:spcAft>
                <a:spcPts val="0"/>
              </a:spcAft>
              <a:buFont typeface="Wingdings" panose="05000000000000000000" pitchFamily="2" charset="2"/>
              <a:buChar char="Ø"/>
              <a:defRPr/>
            </a:pPr>
            <a:r>
              <a:rPr lang="he-IL" sz="1350" b="1" dirty="0"/>
              <a:t>תקצוב תשתיות תחבורה </a:t>
            </a:r>
            <a:r>
              <a:rPr lang="he-IL" sz="1350" dirty="0"/>
              <a:t>ברשויות המקומיות</a:t>
            </a:r>
          </a:p>
          <a:p>
            <a:pPr algn="just" eaLnBrk="1" fontAlgn="auto" hangingPunct="1">
              <a:lnSpc>
                <a:spcPct val="150000"/>
              </a:lnSpc>
              <a:spcAft>
                <a:spcPts val="0"/>
              </a:spcAft>
              <a:buFont typeface="Wingdings" panose="05000000000000000000" pitchFamily="2" charset="2"/>
              <a:buChar char="Ø"/>
              <a:defRPr/>
            </a:pPr>
            <a:r>
              <a:rPr lang="he-IL" sz="1350" b="1" dirty="0"/>
              <a:t>גיבוש ויישום הסכמי תחבורה </a:t>
            </a:r>
            <a:r>
              <a:rPr lang="he-IL" sz="1350" dirty="0"/>
              <a:t>עם רשויות מקומיות</a:t>
            </a:r>
          </a:p>
          <a:p>
            <a:pPr algn="just" eaLnBrk="1" fontAlgn="auto" hangingPunct="1">
              <a:lnSpc>
                <a:spcPct val="150000"/>
              </a:lnSpc>
              <a:spcAft>
                <a:spcPts val="0"/>
              </a:spcAft>
              <a:buFont typeface="Wingdings" panose="05000000000000000000" pitchFamily="2" charset="2"/>
              <a:buChar char="Ø"/>
              <a:defRPr/>
            </a:pPr>
            <a:r>
              <a:rPr lang="he-IL" sz="1350" b="1" dirty="0"/>
              <a:t>גיבוש ויישום מדיניות </a:t>
            </a:r>
            <a:r>
              <a:rPr lang="he-IL" sz="1350" dirty="0"/>
              <a:t>לקידום תשתיות תחבורה ברשויות המקומיות</a:t>
            </a:r>
          </a:p>
          <a:p>
            <a:pPr algn="just" eaLnBrk="1" fontAlgn="auto" hangingPunct="1">
              <a:lnSpc>
                <a:spcPct val="150000"/>
              </a:lnSpc>
              <a:spcAft>
                <a:spcPts val="0"/>
              </a:spcAft>
              <a:buFont typeface="Wingdings" panose="05000000000000000000" pitchFamily="2" charset="2"/>
              <a:buChar char="Ø"/>
              <a:defRPr/>
            </a:pPr>
            <a:r>
              <a:rPr lang="he-IL" sz="1350" b="1" dirty="0"/>
              <a:t>הובלת שיתופי פעולה </a:t>
            </a:r>
            <a:r>
              <a:rPr lang="he-IL" sz="1350" dirty="0"/>
              <a:t>לחיזוק תשתיות התחבורה ברשויות המקומיות </a:t>
            </a:r>
          </a:p>
          <a:p>
            <a:pPr marL="0" indent="0" algn="just" eaLnBrk="1" fontAlgn="auto" hangingPunct="1">
              <a:spcAft>
                <a:spcPts val="0"/>
              </a:spcAft>
              <a:buNone/>
              <a:defRPr/>
            </a:pPr>
            <a:endParaRPr lang="he-IL" sz="1500" dirty="0"/>
          </a:p>
        </p:txBody>
      </p:sp>
    </p:spTree>
    <p:extLst>
      <p:ext uri="{BB962C8B-B14F-4D97-AF65-F5344CB8AC3E}">
        <p14:creationId xmlns:p14="http://schemas.microsoft.com/office/powerpoint/2010/main" val="9322776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pPr>
              <a:defRPr/>
            </a:pPr>
            <a:fld id="{48B0D6B8-6692-4FB5-93C7-3AF286073658}" type="slidenum">
              <a:rPr lang="he-IL" smtClean="0"/>
              <a:pPr>
                <a:defRPr/>
              </a:pPr>
              <a:t>4</a:t>
            </a:fld>
            <a:endParaRPr lang="he-IL"/>
          </a:p>
        </p:txBody>
      </p:sp>
      <p:graphicFrame>
        <p:nvGraphicFramePr>
          <p:cNvPr id="6" name="מציין מיקום תוכן 4"/>
          <p:cNvGraphicFramePr>
            <a:graphicFrameLocks noGrp="1"/>
          </p:cNvGraphicFramePr>
          <p:nvPr>
            <p:ph idx="1"/>
            <p:extLst>
              <p:ext uri="{D42A27DB-BD31-4B8C-83A1-F6EECF244321}">
                <p14:modId xmlns:p14="http://schemas.microsoft.com/office/powerpoint/2010/main" val="1450975659"/>
              </p:ext>
            </p:extLst>
          </p:nvPr>
        </p:nvGraphicFramePr>
        <p:xfrm>
          <a:off x="0" y="1340768"/>
          <a:ext cx="9036496" cy="538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436096" y="3569509"/>
            <a:ext cx="1294009" cy="923330"/>
          </a:xfrm>
          <a:prstGeom prst="rect">
            <a:avLst/>
          </a:prstGeom>
          <a:noFill/>
        </p:spPr>
        <p:txBody>
          <a:bodyPr wrap="none" rtlCol="1">
            <a:spAutoFit/>
          </a:bodyPr>
          <a:lstStyle/>
          <a:p>
            <a:pPr algn="just"/>
            <a:r>
              <a:rPr lang="he-IL" b="1" dirty="0">
                <a:latin typeface="Segoe UI Semibold" panose="020B0702040204020203" pitchFamily="34" charset="0"/>
                <a:cs typeface="Segoe UI Semibold" panose="020B0702040204020203" pitchFamily="34" charset="0"/>
              </a:rPr>
              <a:t>יעדי</a:t>
            </a:r>
            <a:r>
              <a:rPr lang="he-IL" b="1" dirty="0"/>
              <a:t> </a:t>
            </a:r>
            <a:r>
              <a:rPr lang="he-IL" b="1" dirty="0">
                <a:latin typeface="Segoe UI Semibold" panose="020B0702040204020203" pitchFamily="34" charset="0"/>
                <a:cs typeface="Segoe UI Semibold" panose="020B0702040204020203" pitchFamily="34" charset="0"/>
              </a:rPr>
              <a:t>משרד </a:t>
            </a:r>
          </a:p>
          <a:p>
            <a:pPr algn="just"/>
            <a:r>
              <a:rPr lang="he-IL" b="1" dirty="0">
                <a:latin typeface="Segoe UI Semibold" panose="020B0702040204020203" pitchFamily="34" charset="0"/>
                <a:cs typeface="Segoe UI Semibold" panose="020B0702040204020203" pitchFamily="34" charset="0"/>
              </a:rPr>
              <a:t>התחבורה</a:t>
            </a:r>
          </a:p>
          <a:p>
            <a:pPr algn="just"/>
            <a:endParaRPr lang="he-IL" dirty="0"/>
          </a:p>
        </p:txBody>
      </p:sp>
      <p:sp>
        <p:nvSpPr>
          <p:cNvPr id="3" name="TextBox 2"/>
          <p:cNvSpPr txBox="1"/>
          <p:nvPr/>
        </p:nvSpPr>
        <p:spPr>
          <a:xfrm>
            <a:off x="2627784" y="3569509"/>
            <a:ext cx="1412631" cy="923330"/>
          </a:xfrm>
          <a:prstGeom prst="rect">
            <a:avLst/>
          </a:prstGeom>
          <a:noFill/>
        </p:spPr>
        <p:txBody>
          <a:bodyPr wrap="none" rtlCol="1">
            <a:spAutoFit/>
          </a:bodyPr>
          <a:lstStyle/>
          <a:p>
            <a:pPr algn="ctr"/>
            <a:r>
              <a:rPr lang="he-IL" altLang="he-IL" b="1" dirty="0">
                <a:latin typeface="Segoe UI Semibold" panose="020B0702040204020203" pitchFamily="34" charset="0"/>
                <a:cs typeface="Segoe UI Semibold" panose="020B0702040204020203" pitchFamily="34" charset="0"/>
              </a:rPr>
              <a:t>צרכי הרשות</a:t>
            </a:r>
          </a:p>
          <a:p>
            <a:pPr algn="ctr"/>
            <a:r>
              <a:rPr lang="he-IL" altLang="he-IL" b="1" dirty="0">
                <a:latin typeface="Segoe UI Semibold" panose="020B0702040204020203" pitchFamily="34" charset="0"/>
                <a:cs typeface="Segoe UI Semibold" panose="020B0702040204020203" pitchFamily="34" charset="0"/>
              </a:rPr>
              <a:t>המקומית</a:t>
            </a:r>
            <a:endParaRPr lang="he-IL" dirty="0">
              <a:latin typeface="Segoe UI Semibold" panose="020B0702040204020203" pitchFamily="34" charset="0"/>
              <a:cs typeface="Segoe UI Semibold" panose="020B0702040204020203" pitchFamily="34" charset="0"/>
            </a:endParaRPr>
          </a:p>
          <a:p>
            <a:pPr algn="ctr"/>
            <a:endParaRPr lang="he-IL" dirty="0"/>
          </a:p>
        </p:txBody>
      </p:sp>
      <p:sp>
        <p:nvSpPr>
          <p:cNvPr id="4" name="TextBox 3">
            <a:extLst>
              <a:ext uri="{FF2B5EF4-FFF2-40B4-BE49-F238E27FC236}">
                <a16:creationId xmlns:a16="http://schemas.microsoft.com/office/drawing/2014/main" id="{2291A2D5-9085-44A4-AC13-D19979E466E0}"/>
              </a:ext>
            </a:extLst>
          </p:cNvPr>
          <p:cNvSpPr txBox="1"/>
          <p:nvPr/>
        </p:nvSpPr>
        <p:spPr>
          <a:xfrm>
            <a:off x="3995936" y="3429000"/>
            <a:ext cx="1584176" cy="1015663"/>
          </a:xfrm>
          <a:prstGeom prst="rect">
            <a:avLst/>
          </a:prstGeom>
          <a:noFill/>
        </p:spPr>
        <p:txBody>
          <a:bodyPr wrap="square" rtlCol="1">
            <a:spAutoFit/>
          </a:bodyPr>
          <a:lstStyle/>
          <a:p>
            <a:pPr algn="ctr"/>
            <a:r>
              <a:rPr lang="he-IL" sz="2000" b="1" dirty="0"/>
              <a:t>אגף </a:t>
            </a:r>
            <a:br>
              <a:rPr lang="en-US" sz="2000" b="1" dirty="0"/>
            </a:br>
            <a:r>
              <a:rPr lang="he-IL" sz="2000" b="1" dirty="0"/>
              <a:t>רשויות מקומיות</a:t>
            </a:r>
          </a:p>
        </p:txBody>
      </p:sp>
    </p:spTree>
    <p:extLst>
      <p:ext uri="{BB962C8B-B14F-4D97-AF65-F5344CB8AC3E}">
        <p14:creationId xmlns:p14="http://schemas.microsoft.com/office/powerpoint/2010/main" val="45623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
            <a:extLst>
              <a:ext uri="{FF2B5EF4-FFF2-40B4-BE49-F238E27FC236}">
                <a16:creationId xmlns:a16="http://schemas.microsoft.com/office/drawing/2014/main" id="{E5423169-CF29-489C-B1AE-8524B9B7ECF0}"/>
              </a:ext>
            </a:extLst>
          </p:cNvPr>
          <p:cNvSpPr txBox="1">
            <a:spLocks/>
          </p:cNvSpPr>
          <p:nvPr/>
        </p:nvSpPr>
        <p:spPr>
          <a:xfrm>
            <a:off x="3119570" y="1422847"/>
            <a:ext cx="3180622" cy="432048"/>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100" b="1" dirty="0">
                <a:solidFill>
                  <a:srgbClr val="012A62"/>
                </a:solidFill>
                <a:latin typeface="Segoe UI Semilight" panose="020B0402040204020203" pitchFamily="34" charset="0"/>
                <a:ea typeface="+mn-ea"/>
                <a:cs typeface="Segoe UI Semilight" panose="020B0402040204020203" pitchFamily="34" charset="0"/>
              </a:rPr>
              <a:t>למי מיועד הקול הקורא? </a:t>
            </a:r>
            <a:br>
              <a:rPr lang="he-IL" sz="2100" dirty="0"/>
            </a:br>
            <a:endParaRPr lang="he-IL" sz="2100" dirty="0"/>
          </a:p>
        </p:txBody>
      </p:sp>
      <p:sp>
        <p:nvSpPr>
          <p:cNvPr id="14" name="כותרת 1">
            <a:extLst>
              <a:ext uri="{FF2B5EF4-FFF2-40B4-BE49-F238E27FC236}">
                <a16:creationId xmlns:a16="http://schemas.microsoft.com/office/drawing/2014/main" id="{93183B98-48A7-43EF-B1FD-DE7C8CAF497F}"/>
              </a:ext>
            </a:extLst>
          </p:cNvPr>
          <p:cNvSpPr txBox="1">
            <a:spLocks/>
          </p:cNvSpPr>
          <p:nvPr/>
        </p:nvSpPr>
        <p:spPr>
          <a:xfrm>
            <a:off x="5706126" y="2240868"/>
            <a:ext cx="2531391" cy="432048"/>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1500" b="1" dirty="0">
                <a:solidFill>
                  <a:srgbClr val="012A62"/>
                </a:solidFill>
                <a:latin typeface="Segoe UI Semilight" panose="020B0402040204020203" pitchFamily="34" charset="0"/>
                <a:ea typeface="+mn-ea"/>
                <a:cs typeface="Segoe UI Semilight" panose="020B0402040204020203" pitchFamily="34" charset="0"/>
              </a:rPr>
              <a:t>1. רשויות מקומיות יהודיות </a:t>
            </a:r>
          </a:p>
        </p:txBody>
      </p:sp>
      <p:graphicFrame>
        <p:nvGraphicFramePr>
          <p:cNvPr id="15" name="מציין מיקום תוכן 3">
            <a:extLst>
              <a:ext uri="{FF2B5EF4-FFF2-40B4-BE49-F238E27FC236}">
                <a16:creationId xmlns:a16="http://schemas.microsoft.com/office/drawing/2014/main" id="{2221CB8F-1900-44FC-8A86-77F30A2503A1}"/>
              </a:ext>
            </a:extLst>
          </p:cNvPr>
          <p:cNvGraphicFramePr>
            <a:graphicFrameLocks/>
          </p:cNvGraphicFramePr>
          <p:nvPr>
            <p:extLst>
              <p:ext uri="{D42A27DB-BD31-4B8C-83A1-F6EECF244321}">
                <p14:modId xmlns:p14="http://schemas.microsoft.com/office/powerpoint/2010/main" val="2020549869"/>
              </p:ext>
            </p:extLst>
          </p:nvPr>
        </p:nvGraphicFramePr>
        <p:xfrm>
          <a:off x="4788025" y="2619622"/>
          <a:ext cx="4238393" cy="2616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תמונה 15">
            <a:extLst>
              <a:ext uri="{FF2B5EF4-FFF2-40B4-BE49-F238E27FC236}">
                <a16:creationId xmlns:a16="http://schemas.microsoft.com/office/drawing/2014/main" id="{91FE33C6-5F8C-4750-BE16-4EE68FF74FCC}"/>
              </a:ext>
            </a:extLst>
          </p:cNvPr>
          <p:cNvPicPr>
            <a:picLocks noChangeAspect="1"/>
          </p:cNvPicPr>
          <p:nvPr/>
        </p:nvPicPr>
        <p:blipFill>
          <a:blip r:embed="rId8"/>
          <a:stretch>
            <a:fillRect/>
          </a:stretch>
        </p:blipFill>
        <p:spPr>
          <a:xfrm>
            <a:off x="1819314" y="2047967"/>
            <a:ext cx="1399121" cy="3249885"/>
          </a:xfrm>
          <a:prstGeom prst="rect">
            <a:avLst/>
          </a:prstGeom>
        </p:spPr>
      </p:pic>
      <p:sp>
        <p:nvSpPr>
          <p:cNvPr id="17" name="הסבר קווי 2 8">
            <a:extLst>
              <a:ext uri="{FF2B5EF4-FFF2-40B4-BE49-F238E27FC236}">
                <a16:creationId xmlns:a16="http://schemas.microsoft.com/office/drawing/2014/main" id="{77F2F1DE-7608-438A-8BC9-062BB78BF314}"/>
              </a:ext>
            </a:extLst>
          </p:cNvPr>
          <p:cNvSpPr/>
          <p:nvPr/>
        </p:nvSpPr>
        <p:spPr>
          <a:xfrm>
            <a:off x="3667229" y="2349262"/>
            <a:ext cx="966131" cy="647308"/>
          </a:xfrm>
          <a:prstGeom prst="borderCallout2">
            <a:avLst>
              <a:gd name="adj1" fmla="val 18750"/>
              <a:gd name="adj2" fmla="val -8333"/>
              <a:gd name="adj3" fmla="val 18750"/>
              <a:gd name="adj4" fmla="val -16667"/>
              <a:gd name="adj5" fmla="val -16192"/>
              <a:gd name="adj6" fmla="val -673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75" b="1" dirty="0">
                <a:solidFill>
                  <a:schemeClr val="bg1"/>
                </a:solidFill>
                <a:latin typeface="Segoe UI Semilight" panose="020B0402040204020203" pitchFamily="34" charset="0"/>
                <a:cs typeface="Segoe UI Semilight" panose="020B0402040204020203" pitchFamily="34" charset="0"/>
              </a:rPr>
              <a:t>חיפה והצפון - 44</a:t>
            </a:r>
          </a:p>
          <a:p>
            <a:pPr marL="214313" indent="-214313">
              <a:buFont typeface="Arial" panose="020B0604020202020204" pitchFamily="34" charset="0"/>
              <a:buChar char="•"/>
            </a:pPr>
            <a:r>
              <a:rPr lang="he-IL" sz="675" dirty="0">
                <a:solidFill>
                  <a:schemeClr val="bg1"/>
                </a:solidFill>
                <a:latin typeface="Segoe UI Semilight" panose="020B0402040204020203" pitchFamily="34" charset="0"/>
                <a:cs typeface="Segoe UI Semilight" panose="020B0402040204020203" pitchFamily="34" charset="0"/>
              </a:rPr>
              <a:t>20 עיריות</a:t>
            </a:r>
          </a:p>
          <a:p>
            <a:pPr marL="214313" indent="-214313">
              <a:buFont typeface="Arial" panose="020B0604020202020204" pitchFamily="34" charset="0"/>
              <a:buChar char="•"/>
            </a:pPr>
            <a:r>
              <a:rPr lang="he-IL" sz="675" dirty="0">
                <a:solidFill>
                  <a:schemeClr val="bg1"/>
                </a:solidFill>
                <a:latin typeface="Segoe UI Semilight" panose="020B0402040204020203" pitchFamily="34" charset="0"/>
                <a:cs typeface="Segoe UI Semilight" panose="020B0402040204020203" pitchFamily="34" charset="0"/>
              </a:rPr>
              <a:t>7 מועצות מקומיות</a:t>
            </a:r>
          </a:p>
          <a:p>
            <a:pPr marL="214313" indent="-214313">
              <a:buFont typeface="Arial" panose="020B0604020202020204" pitchFamily="34" charset="0"/>
              <a:buChar char="•"/>
            </a:pPr>
            <a:r>
              <a:rPr lang="he-IL" sz="675" dirty="0">
                <a:solidFill>
                  <a:schemeClr val="bg1"/>
                </a:solidFill>
                <a:latin typeface="Segoe UI Semilight" panose="020B0402040204020203" pitchFamily="34" charset="0"/>
                <a:cs typeface="Segoe UI Semilight" panose="020B0402040204020203" pitchFamily="34" charset="0"/>
              </a:rPr>
              <a:t>17 מועצות אזוריות</a:t>
            </a:r>
          </a:p>
        </p:txBody>
      </p:sp>
      <p:sp>
        <p:nvSpPr>
          <p:cNvPr id="18" name="הסבר קווי 2 9">
            <a:extLst>
              <a:ext uri="{FF2B5EF4-FFF2-40B4-BE49-F238E27FC236}">
                <a16:creationId xmlns:a16="http://schemas.microsoft.com/office/drawing/2014/main" id="{2D39285E-B593-4061-AE8D-0CB8B3CBBBD8}"/>
              </a:ext>
            </a:extLst>
          </p:cNvPr>
          <p:cNvSpPr/>
          <p:nvPr/>
        </p:nvSpPr>
        <p:spPr>
          <a:xfrm>
            <a:off x="3449583" y="3285966"/>
            <a:ext cx="966131" cy="647308"/>
          </a:xfrm>
          <a:prstGeom prst="borderCallout2">
            <a:avLst>
              <a:gd name="adj1" fmla="val 18750"/>
              <a:gd name="adj2" fmla="val -8333"/>
              <a:gd name="adj3" fmla="val 18750"/>
              <a:gd name="adj4" fmla="val -16667"/>
              <a:gd name="adj5" fmla="val -72816"/>
              <a:gd name="adj6" fmla="val -9943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75" b="1" dirty="0">
                <a:solidFill>
                  <a:schemeClr val="bg1"/>
                </a:solidFill>
                <a:latin typeface="Segoe UI Semilight" panose="020B0402040204020203" pitchFamily="34" charset="0"/>
                <a:cs typeface="Segoe UI Semilight" panose="020B0402040204020203" pitchFamily="34" charset="0"/>
              </a:rPr>
              <a:t>ת"א והמרכז - 57</a:t>
            </a:r>
          </a:p>
          <a:p>
            <a:pPr marL="214313" indent="-214313">
              <a:buFont typeface="Arial" panose="020B0604020202020204" pitchFamily="34" charset="0"/>
              <a:buChar char="•"/>
            </a:pPr>
            <a:r>
              <a:rPr lang="he-IL" sz="675" b="1" dirty="0">
                <a:solidFill>
                  <a:schemeClr val="bg1"/>
                </a:solidFill>
                <a:latin typeface="Segoe UI Semilight" panose="020B0402040204020203" pitchFamily="34" charset="0"/>
                <a:cs typeface="Segoe UI Semilight" panose="020B0402040204020203" pitchFamily="34" charset="0"/>
              </a:rPr>
              <a:t>27 עיריות</a:t>
            </a:r>
          </a:p>
          <a:p>
            <a:pPr marL="214313" indent="-214313">
              <a:buFont typeface="Arial" panose="020B0604020202020204" pitchFamily="34" charset="0"/>
              <a:buChar char="•"/>
            </a:pPr>
            <a:r>
              <a:rPr lang="he-IL" sz="675" b="1" dirty="0">
                <a:solidFill>
                  <a:schemeClr val="bg1"/>
                </a:solidFill>
                <a:latin typeface="Segoe UI Semilight" panose="020B0402040204020203" pitchFamily="34" charset="0"/>
                <a:cs typeface="Segoe UI Semilight" panose="020B0402040204020203" pitchFamily="34" charset="0"/>
              </a:rPr>
              <a:t>18 מועצות מקומיות</a:t>
            </a:r>
          </a:p>
          <a:p>
            <a:pPr marL="214313" indent="-214313">
              <a:buFont typeface="Arial" panose="020B0604020202020204" pitchFamily="34" charset="0"/>
              <a:buChar char="•"/>
            </a:pPr>
            <a:r>
              <a:rPr lang="he-IL" sz="675" b="1" dirty="0">
                <a:solidFill>
                  <a:schemeClr val="bg1"/>
                </a:solidFill>
                <a:latin typeface="Segoe UI Semilight" panose="020B0402040204020203" pitchFamily="34" charset="0"/>
                <a:cs typeface="Segoe UI Semilight" panose="020B0402040204020203" pitchFamily="34" charset="0"/>
              </a:rPr>
              <a:t>12 מועצות אזוריות</a:t>
            </a:r>
          </a:p>
        </p:txBody>
      </p:sp>
      <p:sp>
        <p:nvSpPr>
          <p:cNvPr id="19" name="הסבר קווי 2 10">
            <a:extLst>
              <a:ext uri="{FF2B5EF4-FFF2-40B4-BE49-F238E27FC236}">
                <a16:creationId xmlns:a16="http://schemas.microsoft.com/office/drawing/2014/main" id="{AE6E7DB5-2EBB-43E8-AA22-2959364D7855}"/>
              </a:ext>
            </a:extLst>
          </p:cNvPr>
          <p:cNvSpPr/>
          <p:nvPr/>
        </p:nvSpPr>
        <p:spPr>
          <a:xfrm>
            <a:off x="3373099" y="4118103"/>
            <a:ext cx="966131" cy="647308"/>
          </a:xfrm>
          <a:prstGeom prst="borderCallout2">
            <a:avLst>
              <a:gd name="adj1" fmla="val 18750"/>
              <a:gd name="adj2" fmla="val -8333"/>
              <a:gd name="adj3" fmla="val 18750"/>
              <a:gd name="adj4" fmla="val -16667"/>
              <a:gd name="adj5" fmla="val -118115"/>
              <a:gd name="adj6" fmla="val -64256"/>
            </a:avLst>
          </a:prstGeom>
          <a:solidFill>
            <a:schemeClr val="accent4">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75" b="1" dirty="0">
                <a:solidFill>
                  <a:schemeClr val="tx1"/>
                </a:solidFill>
                <a:latin typeface="Segoe UI Semilight" panose="020B0402040204020203" pitchFamily="34" charset="0"/>
                <a:cs typeface="Segoe UI Semilight" panose="020B0402040204020203" pitchFamily="34" charset="0"/>
              </a:rPr>
              <a:t>יהודה ושומרון - 23</a:t>
            </a:r>
          </a:p>
          <a:p>
            <a:pPr marL="214313" indent="-214313">
              <a:buFont typeface="Arial" panose="020B0604020202020204" pitchFamily="34" charset="0"/>
              <a:buChar char="•"/>
            </a:pPr>
            <a:r>
              <a:rPr lang="he-IL" sz="675" b="1" dirty="0">
                <a:solidFill>
                  <a:schemeClr val="tx1"/>
                </a:solidFill>
                <a:latin typeface="Segoe UI Semilight" panose="020B0402040204020203" pitchFamily="34" charset="0"/>
                <a:cs typeface="Segoe UI Semilight" panose="020B0402040204020203" pitchFamily="34" charset="0"/>
              </a:rPr>
              <a:t>4 עיריות</a:t>
            </a:r>
          </a:p>
          <a:p>
            <a:pPr marL="214313" indent="-214313">
              <a:buFont typeface="Arial" panose="020B0604020202020204" pitchFamily="34" charset="0"/>
              <a:buChar char="•"/>
            </a:pPr>
            <a:r>
              <a:rPr lang="he-IL" sz="675" b="1" dirty="0">
                <a:solidFill>
                  <a:schemeClr val="tx1"/>
                </a:solidFill>
                <a:latin typeface="Segoe UI Semilight" panose="020B0402040204020203" pitchFamily="34" charset="0"/>
                <a:cs typeface="Segoe UI Semilight" panose="020B0402040204020203" pitchFamily="34" charset="0"/>
              </a:rPr>
              <a:t>14 מועצות מקומיות</a:t>
            </a:r>
          </a:p>
          <a:p>
            <a:pPr marL="214313" indent="-214313">
              <a:buFont typeface="Arial" panose="020B0604020202020204" pitchFamily="34" charset="0"/>
              <a:buChar char="•"/>
            </a:pPr>
            <a:r>
              <a:rPr lang="he-IL" sz="675" b="1" dirty="0">
                <a:solidFill>
                  <a:schemeClr val="tx1"/>
                </a:solidFill>
                <a:latin typeface="Segoe UI Semilight" panose="020B0402040204020203" pitchFamily="34" charset="0"/>
                <a:cs typeface="Segoe UI Semilight" panose="020B0402040204020203" pitchFamily="34" charset="0"/>
              </a:rPr>
              <a:t>6 מועצות אזוריות</a:t>
            </a:r>
          </a:p>
        </p:txBody>
      </p:sp>
      <p:sp>
        <p:nvSpPr>
          <p:cNvPr id="20" name="הסבר קווי 2 11">
            <a:extLst>
              <a:ext uri="{FF2B5EF4-FFF2-40B4-BE49-F238E27FC236}">
                <a16:creationId xmlns:a16="http://schemas.microsoft.com/office/drawing/2014/main" id="{88C3E514-E8B0-4FB8-BA81-02761CE31AD6}"/>
              </a:ext>
            </a:extLst>
          </p:cNvPr>
          <p:cNvSpPr/>
          <p:nvPr/>
        </p:nvSpPr>
        <p:spPr>
          <a:xfrm>
            <a:off x="3434614" y="4974198"/>
            <a:ext cx="966131" cy="647308"/>
          </a:xfrm>
          <a:prstGeom prst="borderCallout2">
            <a:avLst>
              <a:gd name="adj1" fmla="val 18750"/>
              <a:gd name="adj2" fmla="val -8333"/>
              <a:gd name="adj3" fmla="val 18750"/>
              <a:gd name="adj4" fmla="val -16667"/>
              <a:gd name="adj5" fmla="val -104216"/>
              <a:gd name="adj6" fmla="val -89434"/>
            </a:avLst>
          </a:prstGeom>
          <a:solidFill>
            <a:schemeClr val="accent6">
              <a:lumMod val="40000"/>
              <a:lumOff val="60000"/>
            </a:scheme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675" b="1" dirty="0">
                <a:solidFill>
                  <a:schemeClr val="bg1"/>
                </a:solidFill>
                <a:latin typeface="Segoe UI Semilight" panose="020B0402040204020203" pitchFamily="34" charset="0"/>
                <a:cs typeface="Segoe UI Semilight" panose="020B0402040204020203" pitchFamily="34" charset="0"/>
              </a:rPr>
              <a:t>     י-ם והדרום - 35</a:t>
            </a:r>
          </a:p>
          <a:p>
            <a:pPr marL="214313" indent="-214313">
              <a:buFont typeface="Arial" panose="020B0604020202020204" pitchFamily="34" charset="0"/>
              <a:buChar char="•"/>
            </a:pPr>
            <a:r>
              <a:rPr lang="he-IL" sz="675" b="1" dirty="0">
                <a:solidFill>
                  <a:schemeClr val="bg1"/>
                </a:solidFill>
                <a:latin typeface="Segoe UI Semilight" panose="020B0402040204020203" pitchFamily="34" charset="0"/>
                <a:cs typeface="Segoe UI Semilight" panose="020B0402040204020203" pitchFamily="34" charset="0"/>
              </a:rPr>
              <a:t>13 עיריות</a:t>
            </a:r>
          </a:p>
          <a:p>
            <a:pPr marL="214313" indent="-214313">
              <a:buFont typeface="Arial" panose="020B0604020202020204" pitchFamily="34" charset="0"/>
              <a:buChar char="•"/>
            </a:pPr>
            <a:r>
              <a:rPr lang="he-IL" sz="675" b="1" dirty="0">
                <a:solidFill>
                  <a:schemeClr val="bg1"/>
                </a:solidFill>
                <a:latin typeface="Segoe UI Semilight" panose="020B0402040204020203" pitchFamily="34" charset="0"/>
                <a:cs typeface="Segoe UI Semilight" panose="020B0402040204020203" pitchFamily="34" charset="0"/>
              </a:rPr>
              <a:t>7 מועצות מקומיות</a:t>
            </a:r>
          </a:p>
          <a:p>
            <a:pPr marL="214313" indent="-214313">
              <a:buFont typeface="Arial" panose="020B0604020202020204" pitchFamily="34" charset="0"/>
              <a:buChar char="•"/>
            </a:pPr>
            <a:r>
              <a:rPr lang="he-IL" sz="675" b="1" dirty="0">
                <a:solidFill>
                  <a:schemeClr val="bg1"/>
                </a:solidFill>
                <a:latin typeface="Segoe UI Semilight" panose="020B0402040204020203" pitchFamily="34" charset="0"/>
                <a:cs typeface="Segoe UI Semilight" panose="020B0402040204020203" pitchFamily="34" charset="0"/>
              </a:rPr>
              <a:t>15 מועצות אזוריות</a:t>
            </a:r>
          </a:p>
        </p:txBody>
      </p:sp>
      <p:sp>
        <p:nvSpPr>
          <p:cNvPr id="2" name="TextBox 1">
            <a:extLst>
              <a:ext uri="{FF2B5EF4-FFF2-40B4-BE49-F238E27FC236}">
                <a16:creationId xmlns:a16="http://schemas.microsoft.com/office/drawing/2014/main" id="{E174560C-DB4E-4CFC-B7BF-A2E25CEB5789}"/>
              </a:ext>
            </a:extLst>
          </p:cNvPr>
          <p:cNvSpPr txBox="1"/>
          <p:nvPr/>
        </p:nvSpPr>
        <p:spPr>
          <a:xfrm>
            <a:off x="3449583" y="5734817"/>
            <a:ext cx="5154865" cy="923330"/>
          </a:xfrm>
          <a:prstGeom prst="rect">
            <a:avLst/>
          </a:prstGeom>
          <a:noFill/>
        </p:spPr>
        <p:txBody>
          <a:bodyPr wrap="square" rtlCol="1">
            <a:spAutoFit/>
          </a:bodyPr>
          <a:lstStyle/>
          <a:p>
            <a:pPr algn="ctr"/>
            <a:r>
              <a:rPr lang="he-IL" dirty="0">
                <a:solidFill>
                  <a:srgbClr val="FF0000"/>
                </a:solidFill>
              </a:rPr>
              <a:t>חשוב!</a:t>
            </a:r>
            <a:r>
              <a:rPr lang="he-IL" dirty="0"/>
              <a:t> רשויות שנכללות בתכנית האשכולות של </a:t>
            </a:r>
            <a:r>
              <a:rPr lang="he-IL" dirty="0" err="1"/>
              <a:t>הרלב"ד</a:t>
            </a:r>
            <a:r>
              <a:rPr lang="he-IL" dirty="0"/>
              <a:t>, </a:t>
            </a:r>
            <a:r>
              <a:rPr lang="he-IL" b="1" dirty="0">
                <a:solidFill>
                  <a:srgbClr val="FF0000"/>
                </a:solidFill>
              </a:rPr>
              <a:t>לא יהיו זכאיות לחלק מהתקצוב</a:t>
            </a:r>
            <a:r>
              <a:rPr lang="he-IL" dirty="0"/>
              <a:t> במסגרת הקול הקורא, אלא יקבלו מענה ייעודי במסגרת התכנית</a:t>
            </a:r>
          </a:p>
        </p:txBody>
      </p:sp>
    </p:spTree>
    <p:extLst>
      <p:ext uri="{BB962C8B-B14F-4D97-AF65-F5344CB8AC3E}">
        <p14:creationId xmlns:p14="http://schemas.microsoft.com/office/powerpoint/2010/main" val="237186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5DA3F85D-D125-4729-965C-23A9602E7A61}"/>
              </a:ext>
            </a:extLst>
          </p:cNvPr>
          <p:cNvSpPr/>
          <p:nvPr/>
        </p:nvSpPr>
        <p:spPr>
          <a:xfrm>
            <a:off x="2647317" y="2075515"/>
            <a:ext cx="5662191" cy="846386"/>
          </a:xfrm>
          <a:prstGeom prst="rect">
            <a:avLst/>
          </a:prstGeom>
        </p:spPr>
        <p:txBody>
          <a:bodyPr wrap="none">
            <a:spAutoFit/>
          </a:bodyPr>
          <a:lstStyle/>
          <a:p>
            <a:r>
              <a:rPr lang="he-IL" sz="1500" b="1" dirty="0">
                <a:solidFill>
                  <a:srgbClr val="012A62"/>
                </a:solidFill>
                <a:latin typeface="Segoe UI Semilight" panose="020B0402040204020203" pitchFamily="34" charset="0"/>
                <a:cs typeface="Segoe UI Semilight" panose="020B0402040204020203" pitchFamily="34" charset="0"/>
              </a:rPr>
              <a:t>2. אשכולות אזוריים, עבור רשויות מקומיות יהודיות</a:t>
            </a:r>
            <a:r>
              <a:rPr lang="he-IL" sz="1050" dirty="0"/>
              <a:t>.</a:t>
            </a:r>
          </a:p>
          <a:p>
            <a:endParaRPr lang="he-IL" sz="1000" b="1" dirty="0">
              <a:solidFill>
                <a:srgbClr val="012A62"/>
              </a:solidFill>
              <a:latin typeface="Segoe UI Semilight" panose="020B0402040204020203" pitchFamily="34" charset="0"/>
              <a:cs typeface="Segoe UI Semilight" panose="020B0402040204020203" pitchFamily="34" charset="0"/>
            </a:endParaRPr>
          </a:p>
          <a:p>
            <a:r>
              <a:rPr lang="he-IL" sz="1200" dirty="0">
                <a:solidFill>
                  <a:srgbClr val="012A62"/>
                </a:solidFill>
                <a:latin typeface="Segoe UI Semilight" panose="020B0402040204020203" pitchFamily="34" charset="0"/>
                <a:cs typeface="Segoe UI Semilight" panose="020B0402040204020203" pitchFamily="34" charset="0"/>
              </a:rPr>
              <a:t>כל פרויקט יוגש עבור רשות </a:t>
            </a:r>
            <a:r>
              <a:rPr lang="he-IL" sz="1200" b="1" dirty="0">
                <a:solidFill>
                  <a:srgbClr val="012A62"/>
                </a:solidFill>
                <a:latin typeface="Segoe UI Semilight" panose="020B0402040204020203" pitchFamily="34" charset="0"/>
                <a:cs typeface="Segoe UI Semilight" panose="020B0402040204020203" pitchFamily="34" charset="0"/>
              </a:rPr>
              <a:t>ספציפית</a:t>
            </a:r>
            <a:r>
              <a:rPr lang="he-IL" sz="1200" dirty="0">
                <a:solidFill>
                  <a:srgbClr val="012A62"/>
                </a:solidFill>
                <a:latin typeface="Segoe UI Semilight" panose="020B0402040204020203" pitchFamily="34" charset="0"/>
                <a:cs typeface="Segoe UI Semilight" panose="020B0402040204020203" pitchFamily="34" charset="0"/>
              </a:rPr>
              <a:t>, בכפוף </a:t>
            </a:r>
            <a:r>
              <a:rPr lang="he-IL" sz="1200" b="1" dirty="0">
                <a:solidFill>
                  <a:srgbClr val="012A62"/>
                </a:solidFill>
                <a:latin typeface="Segoe UI Semilight" panose="020B0402040204020203" pitchFamily="34" charset="0"/>
                <a:cs typeface="Segoe UI Semilight" panose="020B0402040204020203" pitchFamily="34" charset="0"/>
              </a:rPr>
              <a:t>להסכמתה</a:t>
            </a:r>
            <a:r>
              <a:rPr lang="he-IL" sz="1200" dirty="0">
                <a:solidFill>
                  <a:srgbClr val="012A62"/>
                </a:solidFill>
                <a:latin typeface="Segoe UI Semilight" panose="020B0402040204020203" pitchFamily="34" charset="0"/>
                <a:cs typeface="Segoe UI Semilight" panose="020B0402040204020203" pitchFamily="34" charset="0"/>
              </a:rPr>
              <a:t> ובהתאם לכללי </a:t>
            </a:r>
            <a:r>
              <a:rPr lang="he-IL" sz="1200" b="1" dirty="0" err="1">
                <a:solidFill>
                  <a:srgbClr val="012A62"/>
                </a:solidFill>
                <a:latin typeface="Segoe UI Semilight" panose="020B0402040204020203" pitchFamily="34" charset="0"/>
                <a:cs typeface="Segoe UI Semilight" panose="020B0402040204020203" pitchFamily="34" charset="0"/>
              </a:rPr>
              <a:t>המצ'ינג</a:t>
            </a:r>
            <a:r>
              <a:rPr lang="he-IL" sz="1200" dirty="0">
                <a:solidFill>
                  <a:srgbClr val="012A62"/>
                </a:solidFill>
                <a:latin typeface="Segoe UI Semilight" panose="020B0402040204020203" pitchFamily="34" charset="0"/>
                <a:cs typeface="Segoe UI Semilight" panose="020B0402040204020203" pitchFamily="34" charset="0"/>
              </a:rPr>
              <a:t> שלה.</a:t>
            </a:r>
            <a:br>
              <a:rPr lang="en-US" sz="1200" dirty="0">
                <a:solidFill>
                  <a:srgbClr val="012A62"/>
                </a:solidFill>
                <a:latin typeface="Segoe UI Semilight" panose="020B0402040204020203" pitchFamily="34" charset="0"/>
                <a:cs typeface="Segoe UI Semilight" panose="020B0402040204020203" pitchFamily="34" charset="0"/>
              </a:rPr>
            </a:br>
            <a:endParaRPr lang="he-IL" sz="1200" dirty="0">
              <a:solidFill>
                <a:srgbClr val="012A62"/>
              </a:solidFill>
              <a:latin typeface="Segoe UI Semilight" panose="020B0402040204020203" pitchFamily="34" charset="0"/>
              <a:cs typeface="Segoe UI Semilight" panose="020B0402040204020203" pitchFamily="34" charset="0"/>
            </a:endParaRPr>
          </a:p>
        </p:txBody>
      </p:sp>
      <p:sp>
        <p:nvSpPr>
          <p:cNvPr id="14" name="כותרת 1">
            <a:extLst>
              <a:ext uri="{FF2B5EF4-FFF2-40B4-BE49-F238E27FC236}">
                <a16:creationId xmlns:a16="http://schemas.microsoft.com/office/drawing/2014/main" id="{327F7110-6B79-4D30-81A5-CF7148299653}"/>
              </a:ext>
            </a:extLst>
          </p:cNvPr>
          <p:cNvSpPr txBox="1">
            <a:spLocks/>
          </p:cNvSpPr>
          <p:nvPr/>
        </p:nvSpPr>
        <p:spPr>
          <a:xfrm>
            <a:off x="3208318" y="1422101"/>
            <a:ext cx="3019530" cy="432048"/>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100" b="1" dirty="0">
                <a:solidFill>
                  <a:srgbClr val="012A62"/>
                </a:solidFill>
                <a:latin typeface="Segoe UI Semilight" panose="020B0402040204020203" pitchFamily="34" charset="0"/>
                <a:ea typeface="+mn-ea"/>
                <a:cs typeface="Segoe UI Semilight" panose="020B0402040204020203" pitchFamily="34" charset="0"/>
              </a:rPr>
              <a:t>למי מיועד הקול הקורא?</a:t>
            </a:r>
            <a:r>
              <a:rPr lang="he-IL" sz="2100" dirty="0"/>
              <a:t> </a:t>
            </a:r>
            <a:br>
              <a:rPr lang="he-IL" sz="2100" dirty="0"/>
            </a:br>
            <a:endParaRPr lang="he-IL" sz="2100" dirty="0"/>
          </a:p>
        </p:txBody>
      </p:sp>
      <p:pic>
        <p:nvPicPr>
          <p:cNvPr id="15" name="תמונה 14">
            <a:extLst>
              <a:ext uri="{FF2B5EF4-FFF2-40B4-BE49-F238E27FC236}">
                <a16:creationId xmlns:a16="http://schemas.microsoft.com/office/drawing/2014/main" id="{52DEF702-F84F-4D15-BE73-F5E61AE4E96D}"/>
              </a:ext>
            </a:extLst>
          </p:cNvPr>
          <p:cNvPicPr>
            <a:picLocks noChangeAspect="1"/>
          </p:cNvPicPr>
          <p:nvPr/>
        </p:nvPicPr>
        <p:blipFill>
          <a:blip r:embed="rId3"/>
          <a:stretch>
            <a:fillRect/>
          </a:stretch>
        </p:blipFill>
        <p:spPr>
          <a:xfrm>
            <a:off x="5004049" y="3123291"/>
            <a:ext cx="3096281" cy="3186029"/>
          </a:xfrm>
          <a:prstGeom prst="rect">
            <a:avLst/>
          </a:prstGeom>
        </p:spPr>
      </p:pic>
      <p:pic>
        <p:nvPicPr>
          <p:cNvPr id="16" name="תמונה 15">
            <a:extLst>
              <a:ext uri="{FF2B5EF4-FFF2-40B4-BE49-F238E27FC236}">
                <a16:creationId xmlns:a16="http://schemas.microsoft.com/office/drawing/2014/main" id="{465525F3-602E-4EB4-830B-0E4EACEC7101}"/>
              </a:ext>
            </a:extLst>
          </p:cNvPr>
          <p:cNvPicPr>
            <a:picLocks noChangeAspect="1"/>
          </p:cNvPicPr>
          <p:nvPr/>
        </p:nvPicPr>
        <p:blipFill>
          <a:blip r:embed="rId4"/>
          <a:stretch>
            <a:fillRect/>
          </a:stretch>
        </p:blipFill>
        <p:spPr>
          <a:xfrm>
            <a:off x="2519772" y="3149140"/>
            <a:ext cx="2150600" cy="3134330"/>
          </a:xfrm>
          <a:prstGeom prst="rect">
            <a:avLst/>
          </a:prstGeom>
        </p:spPr>
      </p:pic>
    </p:spTree>
    <p:extLst>
      <p:ext uri="{BB962C8B-B14F-4D97-AF65-F5344CB8AC3E}">
        <p14:creationId xmlns:p14="http://schemas.microsoft.com/office/powerpoint/2010/main" val="155025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297634"/>
            <a:ext cx="8229600" cy="576064"/>
          </a:xfrm>
        </p:spPr>
        <p:txBody>
          <a:bodyPr/>
          <a:lstStyle/>
          <a:p>
            <a:pPr algn="ctr"/>
            <a:r>
              <a:rPr lang="he-IL" dirty="0">
                <a:solidFill>
                  <a:schemeClr val="accent1"/>
                </a:solidFill>
                <a:latin typeface="Segoe UI Black" panose="020B0A02040204020203" pitchFamily="34" charset="0"/>
                <a:ea typeface="Segoe UI Black" panose="020B0A02040204020203" pitchFamily="34" charset="0"/>
              </a:rPr>
              <a:t>תהליך התקצוב ב"שותפים לדרך"</a:t>
            </a:r>
          </a:p>
        </p:txBody>
      </p:sp>
      <p:sp>
        <p:nvSpPr>
          <p:cNvPr id="5" name="מציין מיקום של מספר שקופית 4"/>
          <p:cNvSpPr>
            <a:spLocks noGrp="1"/>
          </p:cNvSpPr>
          <p:nvPr>
            <p:ph type="sldNum" sz="quarter" idx="12"/>
          </p:nvPr>
        </p:nvSpPr>
        <p:spPr/>
        <p:txBody>
          <a:bodyPr/>
          <a:lstStyle/>
          <a:p>
            <a:pPr>
              <a:defRPr/>
            </a:pPr>
            <a:fld id="{48B0D6B8-6692-4FB5-93C7-3AF286073658}" type="slidenum">
              <a:rPr lang="he-IL" smtClean="0"/>
              <a:pPr>
                <a:defRPr/>
              </a:pPr>
              <a:t>7</a:t>
            </a:fld>
            <a:endParaRPr lang="he-IL"/>
          </a:p>
        </p:txBody>
      </p:sp>
      <p:graphicFrame>
        <p:nvGraphicFramePr>
          <p:cNvPr id="7" name="מציין מיקום תוכן 5">
            <a:extLst>
              <a:ext uri="{FF2B5EF4-FFF2-40B4-BE49-F238E27FC236}">
                <a16:creationId xmlns:a16="http://schemas.microsoft.com/office/drawing/2014/main" id="{E3C4C2C6-0C05-470D-A490-C6A31BCDA6DF}"/>
              </a:ext>
            </a:extLst>
          </p:cNvPr>
          <p:cNvGraphicFramePr>
            <a:graphicFrameLocks noGrp="1"/>
          </p:cNvGraphicFramePr>
          <p:nvPr>
            <p:ph idx="1"/>
            <p:extLst>
              <p:ext uri="{D42A27DB-BD31-4B8C-83A1-F6EECF244321}">
                <p14:modId xmlns:p14="http://schemas.microsoft.com/office/powerpoint/2010/main" val="2143547461"/>
              </p:ext>
            </p:extLst>
          </p:nvPr>
        </p:nvGraphicFramePr>
        <p:xfrm>
          <a:off x="539552" y="1629535"/>
          <a:ext cx="8229600" cy="4788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C58D52F-D618-46EC-8E42-49B3847A7E83}"/>
              </a:ext>
            </a:extLst>
          </p:cNvPr>
          <p:cNvSpPr txBox="1"/>
          <p:nvPr/>
        </p:nvSpPr>
        <p:spPr>
          <a:xfrm>
            <a:off x="2051720" y="6077353"/>
            <a:ext cx="5442858" cy="461665"/>
          </a:xfrm>
          <a:prstGeom prst="rect">
            <a:avLst/>
          </a:prstGeom>
          <a:noFill/>
          <a:ln w="19050">
            <a:solidFill>
              <a:schemeClr val="tx1"/>
            </a:solidFill>
          </a:ln>
        </p:spPr>
        <p:txBody>
          <a:bodyPr wrap="square" rtlCol="1">
            <a:spAutoFit/>
          </a:bodyPr>
          <a:lstStyle/>
          <a:p>
            <a:pPr algn="ctr"/>
            <a:r>
              <a:rPr lang="he-IL" sz="2400" b="1" dirty="0">
                <a:solidFill>
                  <a:srgbClr val="FF0000"/>
                </a:solidFill>
                <a:latin typeface="Segoe UI Semilight" panose="020B0402040204020203" pitchFamily="34" charset="0"/>
                <a:ea typeface="Segoe UI Black" panose="020B0A02040204020203" pitchFamily="34" charset="0"/>
                <a:cs typeface="Segoe UI Semilight" panose="020B0402040204020203" pitchFamily="34" charset="0"/>
              </a:rPr>
              <a:t>חשוב לזכור, שמדובר בתהליך שנתי</a:t>
            </a:r>
          </a:p>
        </p:txBody>
      </p:sp>
    </p:spTree>
    <p:extLst>
      <p:ext uri="{BB962C8B-B14F-4D97-AF65-F5344CB8AC3E}">
        <p14:creationId xmlns:p14="http://schemas.microsoft.com/office/powerpoint/2010/main" val="301736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כותרת 1"/>
          <p:cNvSpPr>
            <a:spLocks noGrp="1"/>
          </p:cNvSpPr>
          <p:nvPr>
            <p:ph type="title"/>
          </p:nvPr>
        </p:nvSpPr>
        <p:spPr>
          <a:xfrm>
            <a:off x="323529" y="1258489"/>
            <a:ext cx="8568952" cy="529829"/>
          </a:xfrm>
        </p:spPr>
        <p:txBody>
          <a:bodyPr rtlCol="0">
            <a:noAutofit/>
          </a:bodyPr>
          <a:lstStyle/>
          <a:p>
            <a:pPr>
              <a:defRPr/>
            </a:pPr>
            <a:r>
              <a:rPr lang="he-IL" altLang="he-IL" sz="3200" dirty="0">
                <a:solidFill>
                  <a:srgbClr val="FF9933"/>
                </a:solidFill>
                <a:latin typeface="Segoe UI Semibold" panose="020B0702040204020203" pitchFamily="34" charset="0"/>
                <a:ea typeface="Segoe UI Black" panose="020B0A02040204020203" pitchFamily="34" charset="0"/>
                <a:cs typeface="Segoe UI Semibold" panose="020B0702040204020203" pitchFamily="34" charset="0"/>
              </a:rPr>
              <a:t>פרויקטי בטיחות</a:t>
            </a:r>
          </a:p>
        </p:txBody>
      </p:sp>
      <p:grpSp>
        <p:nvGrpSpPr>
          <p:cNvPr id="8" name="קבוצה 7"/>
          <p:cNvGrpSpPr/>
          <p:nvPr/>
        </p:nvGrpSpPr>
        <p:grpSpPr>
          <a:xfrm>
            <a:off x="2227860" y="1848740"/>
            <a:ext cx="6753402" cy="1438042"/>
            <a:chOff x="750696" y="1975744"/>
            <a:chExt cx="7637729" cy="1297864"/>
          </a:xfrm>
        </p:grpSpPr>
        <p:pic>
          <p:nvPicPr>
            <p:cNvPr id="13" name="תמונה 12"/>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80593" y="1994474"/>
              <a:ext cx="1279134" cy="1279134"/>
            </a:xfrm>
            <a:prstGeom prst="rect">
              <a:avLst/>
            </a:prstGeom>
          </p:spPr>
        </p:pic>
        <p:sp>
          <p:nvSpPr>
            <p:cNvPr id="15" name="TextBox 14"/>
            <p:cNvSpPr txBox="1"/>
            <p:nvPr/>
          </p:nvSpPr>
          <p:spPr>
            <a:xfrm>
              <a:off x="750696" y="2076350"/>
              <a:ext cx="6315765" cy="1027767"/>
            </a:xfrm>
            <a:prstGeom prst="rect">
              <a:avLst/>
            </a:prstGeom>
            <a:noFill/>
          </p:spPr>
          <p:txBody>
            <a:bodyPr wrap="square" rtlCol="1">
              <a:spAutoFit/>
            </a:bodyPr>
            <a:lstStyle/>
            <a:p>
              <a:r>
                <a:rPr lang="he-IL" b="1" u="sng"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טיפול בנקודות תורפה בטיחותיות</a:t>
              </a:r>
            </a:p>
            <a:p>
              <a:pPr algn="just"/>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צומת / </a:t>
              </a:r>
              <a:r>
                <a:rPr lang="he-IL" sz="1000" dirty="0">
                  <a:solidFill>
                    <a:srgbClr val="012A62"/>
                  </a:solidFill>
                  <a:latin typeface="Segoe UI Semilight" panose="020B0402040204020203" pitchFamily="34" charset="0"/>
                  <a:ea typeface="Segoe UI Historic" panose="020B0502040204020203" pitchFamily="34" charset="0"/>
                  <a:cs typeface="Segoe UI Semilight" panose="020B0402040204020203" pitchFamily="34" charset="0"/>
                </a:rPr>
                <a:t>קטע </a:t>
              </a:r>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דרך בו אירעו לפחות 4 תאונות דרכים ב-4 השנים האחרונות, על פי </a:t>
              </a:r>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hlinkClick r:id="rId4"/>
                </a:rPr>
                <a:t>נתוני </a:t>
              </a:r>
              <a:r>
                <a:rPr lang="he-IL" sz="1000" dirty="0" err="1">
                  <a:solidFill>
                    <a:srgbClr val="012A62"/>
                  </a:solidFill>
                  <a:latin typeface="Segoe UI Semilight" panose="020B0402040204020203" pitchFamily="34" charset="0"/>
                  <a:ea typeface="Tahoma" panose="020B0604030504040204" pitchFamily="34" charset="0"/>
                  <a:cs typeface="Segoe UI Semilight" panose="020B0402040204020203" pitchFamily="34" charset="0"/>
                  <a:hlinkClick r:id="rId4"/>
                </a:rPr>
                <a:t>הלמ"ס</a:t>
              </a:r>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a:t>
              </a:r>
              <a:br>
                <a:rPr lang="en-US"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רשות / אשכול שתוקצבו לתכנון פרויקט בסל בטיחות, בקריטריון תאונות דרכים, השלימו אותו בתוך </a:t>
              </a:r>
              <a:br>
                <a:rPr lang="en-US"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שנת תקצוב אחת והגישו בקשה לתקצוב הפרויקט לביצוע בשנה העוקבת, לא תידרשנה לבחינה נוספת של עמידת הפרויקט בתנאי הסף שהוגדרו (כמות מינימלית של תאונות עם נפגעים), אלא רק </a:t>
              </a:r>
              <a:r>
                <a:rPr lang="he-IL" sz="1000" dirty="0" err="1">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לתעדוף</a:t>
              </a:r>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a:t>
              </a:r>
              <a:br>
                <a:rPr lang="en-US"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0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אל מול בקשות אחרות שהוגשו לתקצוב לביצוע</a:t>
              </a:r>
              <a:endParaRPr lang="he-IL" sz="1000" dirty="0">
                <a:solidFill>
                  <a:srgbClr val="FF0000"/>
                </a:solidFill>
                <a:highlight>
                  <a:srgbClr val="FFFF00"/>
                </a:highlight>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3" name="מלבן 2"/>
            <p:cNvSpPr/>
            <p:nvPr/>
          </p:nvSpPr>
          <p:spPr>
            <a:xfrm>
              <a:off x="827585" y="1975744"/>
              <a:ext cx="7560840" cy="1297863"/>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0" name="קבוצה 9"/>
          <p:cNvGrpSpPr/>
          <p:nvPr/>
        </p:nvGrpSpPr>
        <p:grpSpPr>
          <a:xfrm>
            <a:off x="2227860" y="3211257"/>
            <a:ext cx="6753401" cy="1397959"/>
            <a:chOff x="750694" y="3427281"/>
            <a:chExt cx="7637730" cy="1297863"/>
          </a:xfrm>
        </p:grpSpPr>
        <p:sp>
          <p:nvSpPr>
            <p:cNvPr id="17" name="TextBox 16"/>
            <p:cNvSpPr txBox="1"/>
            <p:nvPr/>
          </p:nvSpPr>
          <p:spPr>
            <a:xfrm>
              <a:off x="750694" y="3542382"/>
              <a:ext cx="6229899" cy="1114384"/>
            </a:xfrm>
            <a:prstGeom prst="rect">
              <a:avLst/>
            </a:prstGeom>
            <a:noFill/>
          </p:spPr>
          <p:txBody>
            <a:bodyPr wrap="square" rtlCol="1">
              <a:spAutoFit/>
            </a:bodyPr>
            <a:lstStyle/>
            <a:p>
              <a:r>
                <a:rPr lang="he-IL" b="1" u="sng"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הגברת הבטיחות בסביבת מוסדות חינוך, אזרחים ותיקים ובעלי צרכים מיוחדים</a:t>
              </a:r>
            </a:p>
            <a:p>
              <a:pPr algn="just"/>
              <a:r>
                <a:rPr lang="he-IL" sz="1200" dirty="0" err="1">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פרויקטי</a:t>
              </a: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בטיחות במרחק של עד 500 מ' מהמוסדות הנ"ל (ללא צורך בהוכחת </a:t>
              </a:r>
              <a:br>
                <a:rPr lang="en-US"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תאונות דרכים קודמות). הפרויקטים </a:t>
              </a:r>
              <a:r>
                <a:rPr lang="he-IL" sz="1200" dirty="0" err="1">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יתועדפו</a:t>
              </a: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לפי מספר תלמידים / משתתפים במוסד. רלוונטי רק לרשויות שלא יתוקצבו בקריטריון תאונות דרכים</a:t>
              </a:r>
            </a:p>
          </p:txBody>
        </p:sp>
        <p:sp>
          <p:nvSpPr>
            <p:cNvPr id="12" name="מלבן 11"/>
            <p:cNvSpPr/>
            <p:nvPr/>
          </p:nvSpPr>
          <p:spPr>
            <a:xfrm>
              <a:off x="827584" y="3427281"/>
              <a:ext cx="7560840" cy="1297863"/>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11" name="קבוצה 10"/>
          <p:cNvGrpSpPr/>
          <p:nvPr/>
        </p:nvGrpSpPr>
        <p:grpSpPr>
          <a:xfrm>
            <a:off x="2269352" y="4894168"/>
            <a:ext cx="6706464" cy="1789282"/>
            <a:chOff x="797596" y="3911889"/>
            <a:chExt cx="7590828" cy="2690838"/>
          </a:xfrm>
        </p:grpSpPr>
        <p:sp>
          <p:nvSpPr>
            <p:cNvPr id="2" name="TextBox 1"/>
            <p:cNvSpPr txBox="1"/>
            <p:nvPr/>
          </p:nvSpPr>
          <p:spPr>
            <a:xfrm>
              <a:off x="797596" y="4936449"/>
              <a:ext cx="6109366" cy="1110851"/>
            </a:xfrm>
            <a:prstGeom prst="rect">
              <a:avLst/>
            </a:prstGeom>
            <a:noFill/>
          </p:spPr>
          <p:txBody>
            <a:bodyPr wrap="square" rtlCol="1">
              <a:spAutoFit/>
            </a:bodyPr>
            <a:lstStyle/>
            <a:p>
              <a:pPr lvl="0" algn="just"/>
              <a:r>
                <a:rPr lang="he-IL" b="1" u="sng" dirty="0">
                  <a:solidFill>
                    <a:srgbClr val="012A62"/>
                  </a:solidFill>
                  <a:highlight>
                    <a:srgbClr val="FFFFFF"/>
                  </a:highlight>
                  <a:latin typeface="Segoe UI Semilight" panose="020B0402040204020203" pitchFamily="34" charset="0"/>
                  <a:ea typeface="Tahoma" panose="020B0604030504040204" pitchFamily="34" charset="0"/>
                  <a:cs typeface="Segoe UI Semilight" panose="020B0402040204020203" pitchFamily="34" charset="0"/>
                </a:rPr>
                <a:t>סימון כבישים והתקני בטיחות</a:t>
              </a:r>
              <a:endParaRPr lang="he-IL" sz="1400" b="1" u="sng" dirty="0">
                <a:solidFill>
                  <a:srgbClr val="012A62"/>
                </a:solidFill>
                <a:highlight>
                  <a:srgbClr val="FFFFFF"/>
                </a:highlight>
                <a:latin typeface="Segoe UI Semilight" panose="020B0402040204020203" pitchFamily="34" charset="0"/>
                <a:ea typeface="Tahoma" panose="020B0604030504040204" pitchFamily="34" charset="0"/>
                <a:cs typeface="Segoe UI Semilight" panose="020B0402040204020203" pitchFamily="34" charset="0"/>
              </a:endParaRPr>
            </a:p>
            <a:p>
              <a:pPr lvl="0" algn="just"/>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תקציב לסימון כבישים והתקני בטיחות מוקצה מדי שנה לכלל הרשויות בארץ, </a:t>
              </a:r>
              <a:br>
                <a:rPr lang="en-US"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על פי נוסחה, </a:t>
              </a:r>
              <a:r>
                <a:rPr lang="he-IL" sz="1200" b="1"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ואין צורך לכלול אותו בבקשות הרשות בטופס המקוון</a:t>
              </a:r>
              <a:endPar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18" name="מלבן 17"/>
            <p:cNvSpPr/>
            <p:nvPr/>
          </p:nvSpPr>
          <p:spPr>
            <a:xfrm>
              <a:off x="827584" y="4869158"/>
              <a:ext cx="7560840" cy="17335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rot="19435503">
              <a:off x="7245456" y="3911889"/>
              <a:ext cx="809837" cy="393426"/>
            </a:xfrm>
            <a:prstGeom prst="rect">
              <a:avLst/>
            </a:prstGeom>
            <a:noFill/>
          </p:spPr>
          <p:txBody>
            <a:bodyPr wrap="none" rtlCol="1">
              <a:spAutoFit/>
            </a:bodyPr>
            <a:lstStyle/>
            <a:p>
              <a:r>
                <a:rPr lang="he-IL" sz="1050" b="1" dirty="0">
                  <a:solidFill>
                    <a:schemeClr val="bg1"/>
                  </a:solidFill>
                  <a:latin typeface="Segoe UI" panose="020B0502040204020203" pitchFamily="34" charset="0"/>
                  <a:cs typeface="Segoe UI" panose="020B0502040204020203" pitchFamily="34" charset="0"/>
                </a:rPr>
                <a:t>לא להגיש</a:t>
              </a:r>
            </a:p>
          </p:txBody>
        </p:sp>
      </p:grpSp>
      <p:grpSp>
        <p:nvGrpSpPr>
          <p:cNvPr id="19" name="קבוצה 18"/>
          <p:cNvGrpSpPr/>
          <p:nvPr/>
        </p:nvGrpSpPr>
        <p:grpSpPr>
          <a:xfrm>
            <a:off x="2295846" y="4564211"/>
            <a:ext cx="6667792" cy="973605"/>
            <a:chOff x="827584" y="4869158"/>
            <a:chExt cx="7560840" cy="1303149"/>
          </a:xfrm>
        </p:grpSpPr>
        <p:sp>
          <p:nvSpPr>
            <p:cNvPr id="20" name="TextBox 19"/>
            <p:cNvSpPr txBox="1"/>
            <p:nvPr/>
          </p:nvSpPr>
          <p:spPr>
            <a:xfrm>
              <a:off x="827584" y="4936450"/>
              <a:ext cx="6120523" cy="1235857"/>
            </a:xfrm>
            <a:prstGeom prst="rect">
              <a:avLst/>
            </a:prstGeom>
            <a:noFill/>
          </p:spPr>
          <p:txBody>
            <a:bodyPr wrap="square" rtlCol="1">
              <a:spAutoFit/>
            </a:bodyPr>
            <a:lstStyle/>
            <a:p>
              <a:pPr lvl="0"/>
              <a:r>
                <a:rPr lang="he-IL" b="1" u="sng" dirty="0">
                  <a:solidFill>
                    <a:srgbClr val="012A62"/>
                  </a:solidFill>
                  <a:highlight>
                    <a:srgbClr val="FFFFFF"/>
                  </a:highlight>
                  <a:latin typeface="Segoe UI Semilight" panose="020B0402040204020203" pitchFamily="34" charset="0"/>
                  <a:ea typeface="Tahoma" panose="020B0604030504040204" pitchFamily="34" charset="0"/>
                  <a:cs typeface="Segoe UI Semilight" panose="020B0402040204020203" pitchFamily="34" charset="0"/>
                </a:rPr>
                <a:t>מיתוני תנועה עירוניים</a:t>
              </a:r>
            </a:p>
            <a:p>
              <a:pPr lvl="0" algn="just"/>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מיתון תנועה ברחוב / באזור בו אירעו לפחות 4 תאונות דרכים ב- 4 שנים האחרונות, על פי </a:t>
              </a: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hlinkClick r:id="rId4"/>
                </a:rPr>
                <a:t>נתוני </a:t>
              </a:r>
              <a:r>
                <a:rPr lang="he-IL" sz="1200" dirty="0" err="1">
                  <a:solidFill>
                    <a:srgbClr val="012A62"/>
                  </a:solidFill>
                  <a:latin typeface="Segoe UI Semilight" panose="020B0402040204020203" pitchFamily="34" charset="0"/>
                  <a:ea typeface="Tahoma" panose="020B0604030504040204" pitchFamily="34" charset="0"/>
                  <a:cs typeface="Segoe UI Semilight" panose="020B0402040204020203" pitchFamily="34" charset="0"/>
                  <a:hlinkClick r:id="rId4"/>
                </a:rPr>
                <a:t>הלמ"ס</a:t>
              </a: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בקשות </a:t>
              </a:r>
              <a:r>
                <a:rPr lang="he-IL" sz="1200" b="1"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לביצוע</a:t>
              </a: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מיתוני תנועה ידרשו התחייבות של הרשות להורדת המהירות המרבית המותרת ל – 30 קמ"ש בתום הביצוע</a:t>
              </a:r>
              <a:endParaRPr lang="he-IL" sz="1200" dirty="0">
                <a:solidFill>
                  <a:srgbClr val="012A62"/>
                </a:solidFill>
                <a:highlight>
                  <a:srgbClr val="FFFF00"/>
                </a:highlight>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21" name="מלבן 20"/>
            <p:cNvSpPr/>
            <p:nvPr/>
          </p:nvSpPr>
          <p:spPr>
            <a:xfrm>
              <a:off x="827584" y="4869158"/>
              <a:ext cx="7560840" cy="12978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5" name="תמונה 13">
            <a:extLst>
              <a:ext uri="{FF2B5EF4-FFF2-40B4-BE49-F238E27FC236}">
                <a16:creationId xmlns:a16="http://schemas.microsoft.com/office/drawing/2014/main" id="{F2763B9B-6F4E-4ED0-8038-CD4DF9B6E1C6}"/>
              </a:ext>
            </a:extLst>
          </p:cNvPr>
          <p:cNvPicPr>
            <a:picLocks noChangeAspect="1"/>
          </p:cNvPicPr>
          <p:nvPr/>
        </p:nvPicPr>
        <p:blipFill>
          <a:blip r:embed="rId5">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820782" y="3354677"/>
            <a:ext cx="1131349" cy="1011022"/>
          </a:xfrm>
          <a:prstGeom prst="rect">
            <a:avLst/>
          </a:prstGeom>
        </p:spPr>
      </p:pic>
      <p:sp>
        <p:nvSpPr>
          <p:cNvPr id="23" name="כפל 22"/>
          <p:cNvSpPr/>
          <p:nvPr/>
        </p:nvSpPr>
        <p:spPr>
          <a:xfrm>
            <a:off x="7666950" y="5453058"/>
            <a:ext cx="1387789" cy="1107996"/>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rot="19435503">
            <a:off x="8115154" y="5755355"/>
            <a:ext cx="649398" cy="261610"/>
          </a:xfrm>
          <a:prstGeom prst="rect">
            <a:avLst/>
          </a:prstGeom>
          <a:noFill/>
        </p:spPr>
        <p:txBody>
          <a:bodyPr wrap="none" rtlCol="1">
            <a:spAutoFit/>
          </a:bodyPr>
          <a:lstStyle/>
          <a:p>
            <a:r>
              <a:rPr lang="he-IL" sz="1050" b="1" dirty="0">
                <a:solidFill>
                  <a:schemeClr val="bg1"/>
                </a:solidFill>
                <a:latin typeface="Segoe UI" panose="020B0502040204020203" pitchFamily="34" charset="0"/>
                <a:cs typeface="Segoe UI" panose="020B0502040204020203" pitchFamily="34" charset="0"/>
              </a:rPr>
              <a:t>לא להגיש</a:t>
            </a:r>
          </a:p>
        </p:txBody>
      </p:sp>
      <p:sp>
        <p:nvSpPr>
          <p:cNvPr id="4" name="סוגר מסולסל שמאלי 3"/>
          <p:cNvSpPr/>
          <p:nvPr/>
        </p:nvSpPr>
        <p:spPr>
          <a:xfrm>
            <a:off x="1619672" y="1848739"/>
            <a:ext cx="504056" cy="3681967"/>
          </a:xfrm>
          <a:prstGeom prst="leftBrace">
            <a:avLst>
              <a:gd name="adj1" fmla="val 8333"/>
              <a:gd name="adj2" fmla="val 49682"/>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 name="TextBox 6"/>
          <p:cNvSpPr txBox="1"/>
          <p:nvPr/>
        </p:nvSpPr>
        <p:spPr>
          <a:xfrm>
            <a:off x="-107669" y="2529598"/>
            <a:ext cx="2016224" cy="954107"/>
          </a:xfrm>
          <a:prstGeom prst="rect">
            <a:avLst/>
          </a:prstGeom>
          <a:noFill/>
        </p:spPr>
        <p:txBody>
          <a:bodyPr wrap="square" rtlCol="1">
            <a:spAutoFit/>
          </a:bodyPr>
          <a:lstStyle/>
          <a:p>
            <a:r>
              <a:rPr lang="he-IL" sz="14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גובה השתתפות המשרד </a:t>
            </a:r>
            <a:r>
              <a:rPr lang="he-IL" sz="1400" b="1"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בביצוע</a:t>
            </a:r>
            <a:r>
              <a:rPr lang="he-IL" sz="14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פרויקט בטיחות לא יעלה על  </a:t>
            </a:r>
            <a:r>
              <a:rPr lang="he-IL" sz="1400" b="1" u="sng" dirty="0">
                <a:solidFill>
                  <a:srgbClr val="FF0000"/>
                </a:solidFill>
                <a:latin typeface="Segoe UI Semilight" panose="020B0402040204020203" pitchFamily="34" charset="0"/>
                <a:ea typeface="Tahoma" panose="020B0604030504040204" pitchFamily="34" charset="0"/>
                <a:cs typeface="Segoe UI Semilight" panose="020B0402040204020203" pitchFamily="34" charset="0"/>
              </a:rPr>
              <a:t>4 </a:t>
            </a:r>
            <a:r>
              <a:rPr lang="he-IL" sz="1400" b="1" u="sng" dirty="0" err="1">
                <a:solidFill>
                  <a:srgbClr val="FF0000"/>
                </a:solidFill>
                <a:latin typeface="Segoe UI Semilight" panose="020B0402040204020203" pitchFamily="34" charset="0"/>
                <a:ea typeface="Tahoma" panose="020B0604030504040204" pitchFamily="34" charset="0"/>
                <a:cs typeface="Segoe UI Semilight" panose="020B0402040204020203" pitchFamily="34" charset="0"/>
              </a:rPr>
              <a:t>מלש"ח</a:t>
            </a:r>
            <a:r>
              <a:rPr lang="he-IL" sz="1400" b="1" u="sng" dirty="0">
                <a:solidFill>
                  <a:srgbClr val="FF000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4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a:t>
            </a:r>
            <a:r>
              <a:rPr lang="he-IL" sz="1400" b="1"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לתכנון-</a:t>
            </a:r>
            <a:r>
              <a:rPr lang="he-IL" sz="14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עד </a:t>
            </a:r>
            <a:r>
              <a:rPr lang="he-IL" sz="1400" b="1" u="sng" dirty="0">
                <a:solidFill>
                  <a:srgbClr val="FF0000"/>
                </a:solidFill>
                <a:latin typeface="Segoe UI Semilight" panose="020B0402040204020203" pitchFamily="34" charset="0"/>
                <a:ea typeface="Tahoma" panose="020B0604030504040204" pitchFamily="34" charset="0"/>
                <a:cs typeface="Segoe UI Semilight" panose="020B0402040204020203" pitchFamily="34" charset="0"/>
              </a:rPr>
              <a:t>600 </a:t>
            </a:r>
            <a:r>
              <a:rPr lang="he-IL" sz="1400" b="1" u="sng" dirty="0" err="1">
                <a:solidFill>
                  <a:srgbClr val="FF0000"/>
                </a:solidFill>
                <a:latin typeface="Segoe UI Semilight" panose="020B0402040204020203" pitchFamily="34" charset="0"/>
                <a:ea typeface="Tahoma" panose="020B0604030504040204" pitchFamily="34" charset="0"/>
                <a:cs typeface="Segoe UI Semilight" panose="020B0402040204020203" pitchFamily="34" charset="0"/>
              </a:rPr>
              <a:t>אלש"ח</a:t>
            </a:r>
            <a:r>
              <a:rPr lang="he-IL" sz="14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a:t>
            </a:r>
          </a:p>
        </p:txBody>
      </p:sp>
      <p:sp>
        <p:nvSpPr>
          <p:cNvPr id="27" name="סוגר מסולסל שמאלי 26"/>
          <p:cNvSpPr/>
          <p:nvPr/>
        </p:nvSpPr>
        <p:spPr>
          <a:xfrm>
            <a:off x="1979712" y="3286781"/>
            <a:ext cx="504056" cy="3396669"/>
          </a:xfrm>
          <a:prstGeom prst="leftBrace">
            <a:avLst>
              <a:gd name="adj1" fmla="val 8333"/>
              <a:gd name="adj2" fmla="val 49682"/>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8" name="TextBox 27"/>
          <p:cNvSpPr txBox="1"/>
          <p:nvPr/>
        </p:nvSpPr>
        <p:spPr>
          <a:xfrm>
            <a:off x="-53834" y="4673065"/>
            <a:ext cx="1908554" cy="1754326"/>
          </a:xfrm>
          <a:prstGeom prst="rect">
            <a:avLst/>
          </a:prstGeom>
          <a:noFill/>
        </p:spPr>
        <p:txBody>
          <a:bodyPr wrap="square" rtlCol="1">
            <a:spAutoFit/>
          </a:bodyPr>
          <a:lstStyle/>
          <a:p>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רשויות שנכללות </a:t>
            </a:r>
            <a:br>
              <a:rPr lang="en-US"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בתכנית האשכולות </a:t>
            </a:r>
            <a:br>
              <a:rPr lang="en-US"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של </a:t>
            </a:r>
            <a:r>
              <a:rPr lang="he-IL" sz="1200" dirty="0" err="1">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הרלב"ד</a:t>
            </a: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a:t>
            </a:r>
            <a:br>
              <a:rPr lang="en-US"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200" b="1"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לא יהיו זכאיות לתקציב</a:t>
            </a: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 </a:t>
            </a:r>
            <a:br>
              <a:rPr lang="en-US"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מוסדות חינוך, מיתון תנועה או סימון והתקנים, </a:t>
            </a:r>
            <a:br>
              <a:rPr lang="en-US"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br>
            <a:r>
              <a:rPr lang="he-IL" sz="1200" dirty="0">
                <a:solidFill>
                  <a:srgbClr val="012A62"/>
                </a:solidFill>
                <a:latin typeface="Segoe UI Semilight" panose="020B0402040204020203" pitchFamily="34" charset="0"/>
                <a:ea typeface="Tahoma" panose="020B0604030504040204" pitchFamily="34" charset="0"/>
                <a:cs typeface="Segoe UI Semilight" panose="020B0402040204020203" pitchFamily="34" charset="0"/>
              </a:rPr>
              <a:t>במסגרת הקול הקורא, אלא יתוקצבו בנפרד במסגרת התכנית</a:t>
            </a:r>
          </a:p>
        </p:txBody>
      </p:sp>
      <p:pic>
        <p:nvPicPr>
          <p:cNvPr id="1026" name="Picture 2" descr="אזור מיתון תנועה - זוהר בכביש">
            <a:extLst>
              <a:ext uri="{FF2B5EF4-FFF2-40B4-BE49-F238E27FC236}">
                <a16:creationId xmlns:a16="http://schemas.microsoft.com/office/drawing/2014/main" id="{302FEE16-C944-4717-A7A7-4697B7B54F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6572" y="4629955"/>
            <a:ext cx="975909" cy="85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8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200" dirty="0">
                <a:solidFill>
                  <a:schemeClr val="accent1"/>
                </a:solidFill>
                <a:latin typeface="Segoe UI Semibold" panose="020B0702040204020203" pitchFamily="34" charset="0"/>
                <a:cs typeface="Segoe UI Semibold" panose="020B0702040204020203" pitchFamily="34" charset="0"/>
              </a:rPr>
              <a:t>שיעור ההשתתפות במימון פרויקט</a:t>
            </a:r>
          </a:p>
        </p:txBody>
      </p:sp>
      <p:sp>
        <p:nvSpPr>
          <p:cNvPr id="5" name="מציין מיקום של מספר שקופית 4"/>
          <p:cNvSpPr>
            <a:spLocks noGrp="1"/>
          </p:cNvSpPr>
          <p:nvPr>
            <p:ph type="sldNum" sz="quarter" idx="12"/>
          </p:nvPr>
        </p:nvSpPr>
        <p:spPr/>
        <p:txBody>
          <a:bodyPr/>
          <a:lstStyle/>
          <a:p>
            <a:pPr>
              <a:defRPr/>
            </a:pPr>
            <a:fld id="{48B0D6B8-6692-4FB5-93C7-3AF286073658}" type="slidenum">
              <a:rPr lang="he-IL" smtClean="0"/>
              <a:pPr>
                <a:defRPr/>
              </a:pPr>
              <a:t>9</a:t>
            </a:fld>
            <a:endParaRPr lang="he-IL" dirty="0"/>
          </a:p>
        </p:txBody>
      </p:sp>
      <p:sp>
        <p:nvSpPr>
          <p:cNvPr id="7" name="מציין מיקום תוכן 2">
            <a:extLst>
              <a:ext uri="{FF2B5EF4-FFF2-40B4-BE49-F238E27FC236}">
                <a16:creationId xmlns:a16="http://schemas.microsoft.com/office/drawing/2014/main" id="{47B7B31D-FDD3-4C5D-AD72-C31A957BEBA0}"/>
              </a:ext>
            </a:extLst>
          </p:cNvPr>
          <p:cNvSpPr>
            <a:spLocks noGrp="1"/>
          </p:cNvSpPr>
          <p:nvPr>
            <p:ph idx="1"/>
          </p:nvPr>
        </p:nvSpPr>
        <p:spPr>
          <a:xfrm>
            <a:off x="683568" y="1916832"/>
            <a:ext cx="8229600" cy="4718359"/>
          </a:xfrm>
        </p:spPr>
        <p:txBody>
          <a:bodyPr>
            <a:normAutofit/>
          </a:bodyPr>
          <a:lstStyle/>
          <a:p>
            <a:pPr marL="0" indent="0" algn="just">
              <a:buNone/>
            </a:pPr>
            <a:endParaRPr lang="he-IL" sz="2000" dirty="0">
              <a:solidFill>
                <a:srgbClr val="012A62"/>
              </a:solidFill>
              <a:latin typeface="Segoe UI Semilight" panose="020B0402040204020203" pitchFamily="34" charset="0"/>
              <a:cs typeface="Segoe UI Semilight" panose="020B0402040204020203" pitchFamily="34" charset="0"/>
            </a:endParaRPr>
          </a:p>
          <a:p>
            <a:pPr marL="0" indent="0" algn="just">
              <a:buNone/>
            </a:pPr>
            <a:r>
              <a:rPr lang="he-IL" sz="2000" dirty="0">
                <a:solidFill>
                  <a:srgbClr val="012A62"/>
                </a:solidFill>
                <a:latin typeface="Segoe UI Semilight" panose="020B0402040204020203" pitchFamily="34" charset="0"/>
                <a:cs typeface="Segoe UI Semilight" panose="020B0402040204020203" pitchFamily="34" charset="0"/>
              </a:rPr>
              <a:t>שיעור ההשתתפות של המשרד בפרויקטים הינו </a:t>
            </a:r>
            <a:r>
              <a:rPr lang="he-IL" sz="2000" b="1" dirty="0">
                <a:solidFill>
                  <a:srgbClr val="012A62"/>
                </a:solidFill>
                <a:latin typeface="Segoe UI Semilight" panose="020B0402040204020203" pitchFamily="34" charset="0"/>
                <a:cs typeface="Segoe UI Semilight" panose="020B0402040204020203" pitchFamily="34" charset="0"/>
              </a:rPr>
              <a:t>דיפרנציאלי, </a:t>
            </a:r>
            <a:r>
              <a:rPr lang="he-IL" sz="2000" dirty="0">
                <a:solidFill>
                  <a:srgbClr val="012A62"/>
                </a:solidFill>
                <a:latin typeface="Segoe UI Semilight" panose="020B0402040204020203" pitchFamily="34" charset="0"/>
                <a:cs typeface="Segoe UI Semilight" panose="020B0402040204020203" pitchFamily="34" charset="0"/>
              </a:rPr>
              <a:t>ומחושב על פי מדדים שונים של הרשות המקומית. </a:t>
            </a:r>
          </a:p>
          <a:p>
            <a:pPr marL="0" indent="0">
              <a:buNone/>
            </a:pPr>
            <a:endParaRPr lang="he-IL" sz="2000" b="1" dirty="0">
              <a:solidFill>
                <a:srgbClr val="012A62"/>
              </a:solidFill>
              <a:latin typeface="Segoe UI Semilight" panose="020B0402040204020203" pitchFamily="34" charset="0"/>
              <a:cs typeface="Segoe UI Semilight" panose="020B0402040204020203" pitchFamily="34" charset="0"/>
            </a:endParaRPr>
          </a:p>
          <a:p>
            <a:pPr marL="0" indent="0">
              <a:buNone/>
            </a:pPr>
            <a:r>
              <a:rPr lang="he-IL" sz="2000" dirty="0">
                <a:solidFill>
                  <a:srgbClr val="012A62"/>
                </a:solidFill>
                <a:latin typeface="Segoe UI Semilight" panose="020B0402040204020203" pitchFamily="34" charset="0"/>
                <a:cs typeface="Segoe UI Semilight" panose="020B0402040204020203" pitchFamily="34" charset="0"/>
              </a:rPr>
              <a:t>כיום, שיעור ההשתתפות נע </a:t>
            </a:r>
            <a:r>
              <a:rPr lang="he-IL" sz="2000" b="1" dirty="0">
                <a:solidFill>
                  <a:srgbClr val="012A62"/>
                </a:solidFill>
                <a:latin typeface="Segoe UI Semilight" panose="020B0402040204020203" pitchFamily="34" charset="0"/>
                <a:cs typeface="Segoe UI Semilight" panose="020B0402040204020203" pitchFamily="34" charset="0"/>
              </a:rPr>
              <a:t>בין 70% לבין 90%</a:t>
            </a:r>
            <a:r>
              <a:rPr lang="he-IL" sz="2000" dirty="0">
                <a:solidFill>
                  <a:srgbClr val="012A62"/>
                </a:solidFill>
                <a:latin typeface="Segoe UI Semilight" panose="020B0402040204020203" pitchFamily="34" charset="0"/>
                <a:cs typeface="Segoe UI Semilight" panose="020B0402040204020203" pitchFamily="34" charset="0"/>
              </a:rPr>
              <a:t>.</a:t>
            </a:r>
          </a:p>
          <a:p>
            <a:pPr marL="0" indent="0">
              <a:buNone/>
            </a:pPr>
            <a:endParaRPr lang="he-IL" sz="2000" b="1" dirty="0">
              <a:solidFill>
                <a:srgbClr val="012A62"/>
              </a:solidFill>
              <a:latin typeface="Segoe UI Semilight" panose="020B0402040204020203" pitchFamily="34" charset="0"/>
              <a:cs typeface="Segoe UI Semilight" panose="020B0402040204020203" pitchFamily="34" charset="0"/>
            </a:endParaRPr>
          </a:p>
          <a:p>
            <a:pPr marL="0" indent="0" algn="just">
              <a:buNone/>
            </a:pPr>
            <a:r>
              <a:rPr lang="he-IL" sz="2000" dirty="0">
                <a:solidFill>
                  <a:srgbClr val="012A62"/>
                </a:solidFill>
                <a:latin typeface="Segoe UI Semilight" panose="020B0402040204020203" pitchFamily="34" charset="0"/>
                <a:cs typeface="Segoe UI Semilight" panose="020B0402040204020203" pitchFamily="34" charset="0"/>
              </a:rPr>
              <a:t>גם רשויות שעל פי משרד הפנים אמורות לקבל השתתפות מלאה, יקבלו, ככלל, השתתפות בגובה </a:t>
            </a:r>
            <a:r>
              <a:rPr lang="he-IL" sz="2000" b="1" dirty="0">
                <a:solidFill>
                  <a:srgbClr val="012A62"/>
                </a:solidFill>
                <a:latin typeface="Segoe UI Semilight" panose="020B0402040204020203" pitchFamily="34" charset="0"/>
                <a:cs typeface="Segoe UI Semilight" panose="020B0402040204020203" pitchFamily="34" charset="0"/>
              </a:rPr>
              <a:t>90% לכל היותר</a:t>
            </a:r>
            <a:r>
              <a:rPr lang="he-IL" sz="2000" dirty="0">
                <a:solidFill>
                  <a:srgbClr val="012A62"/>
                </a:solidFill>
                <a:latin typeface="Segoe UI Semilight" panose="020B0402040204020203" pitchFamily="34" charset="0"/>
                <a:cs typeface="Segoe UI Semilight" panose="020B0402040204020203" pitchFamily="34" charset="0"/>
              </a:rPr>
              <a:t>.</a:t>
            </a:r>
          </a:p>
          <a:p>
            <a:pPr marL="0" indent="0" algn="just">
              <a:buNone/>
            </a:pPr>
            <a:endParaRPr lang="he-IL" sz="2000" b="1" dirty="0">
              <a:solidFill>
                <a:srgbClr val="012A62"/>
              </a:solidFill>
              <a:latin typeface="Segoe UI Semilight" panose="020B0402040204020203" pitchFamily="34" charset="0"/>
              <a:cs typeface="Segoe UI Semilight" panose="020B0402040204020203" pitchFamily="34" charset="0"/>
            </a:endParaRPr>
          </a:p>
          <a:p>
            <a:pPr marL="0" indent="0" algn="just">
              <a:buNone/>
            </a:pPr>
            <a:r>
              <a:rPr lang="he-IL" sz="2000" dirty="0">
                <a:solidFill>
                  <a:srgbClr val="012A62"/>
                </a:solidFill>
                <a:latin typeface="Segoe UI Semilight" panose="020B0402040204020203" pitchFamily="34" charset="0"/>
                <a:cs typeface="Segoe UI Semilight" panose="020B0402040204020203" pitchFamily="34" charset="0"/>
              </a:rPr>
              <a:t>המשרד שומר לעצמו את הזכות </a:t>
            </a:r>
            <a:r>
              <a:rPr lang="he-IL" sz="2000" b="1" dirty="0">
                <a:solidFill>
                  <a:srgbClr val="012A62"/>
                </a:solidFill>
                <a:latin typeface="Segoe UI Semilight" panose="020B0402040204020203" pitchFamily="34" charset="0"/>
                <a:cs typeface="Segoe UI Semilight" panose="020B0402040204020203" pitchFamily="34" charset="0"/>
              </a:rPr>
              <a:t>לשנות את שיעור ההשתתפות </a:t>
            </a:r>
            <a:r>
              <a:rPr lang="he-IL" sz="2000" dirty="0">
                <a:solidFill>
                  <a:srgbClr val="012A62"/>
                </a:solidFill>
                <a:latin typeface="Segoe UI Semilight" panose="020B0402040204020203" pitchFamily="34" charset="0"/>
                <a:cs typeface="Segoe UI Semilight" panose="020B0402040204020203" pitchFamily="34" charset="0"/>
              </a:rPr>
              <a:t>בתקציב, בהתאם </a:t>
            </a:r>
            <a:r>
              <a:rPr lang="he-IL" sz="2000" b="1" dirty="0">
                <a:solidFill>
                  <a:srgbClr val="012A62"/>
                </a:solidFill>
                <a:latin typeface="Segoe UI Semilight" panose="020B0402040204020203" pitchFamily="34" charset="0"/>
                <a:cs typeface="Segoe UI Semilight" panose="020B0402040204020203" pitchFamily="34" charset="0"/>
              </a:rPr>
              <a:t>למידת שיתוף הפעולה </a:t>
            </a:r>
            <a:r>
              <a:rPr lang="he-IL" sz="2000" dirty="0">
                <a:solidFill>
                  <a:srgbClr val="012A62"/>
                </a:solidFill>
                <a:latin typeface="Segoe UI Semilight" panose="020B0402040204020203" pitchFamily="34" charset="0"/>
                <a:cs typeface="Segoe UI Semilight" panose="020B0402040204020203" pitchFamily="34" charset="0"/>
              </a:rPr>
              <a:t>של הרשות </a:t>
            </a:r>
            <a:r>
              <a:rPr lang="he-IL" sz="2000" dirty="0" err="1">
                <a:solidFill>
                  <a:srgbClr val="012A62"/>
                </a:solidFill>
                <a:latin typeface="Segoe UI Semilight" panose="020B0402040204020203" pitchFamily="34" charset="0"/>
                <a:cs typeface="Segoe UI Semilight" panose="020B0402040204020203" pitchFamily="34" charset="0"/>
              </a:rPr>
              <a:t>בפרויקטי</a:t>
            </a:r>
            <a:r>
              <a:rPr lang="he-IL" sz="2000" dirty="0">
                <a:solidFill>
                  <a:srgbClr val="012A62"/>
                </a:solidFill>
                <a:latin typeface="Segoe UI Semilight" panose="020B0402040204020203" pitchFamily="34" charset="0"/>
                <a:cs typeface="Segoe UI Semilight" panose="020B0402040204020203" pitchFamily="34" charset="0"/>
              </a:rPr>
              <a:t> תחבורה שהוא מקדם.</a:t>
            </a:r>
          </a:p>
          <a:p>
            <a:pPr marL="0" indent="0">
              <a:buNone/>
            </a:pPr>
            <a:r>
              <a:rPr lang="he-IL" sz="2000" b="1" dirty="0">
                <a:solidFill>
                  <a:srgbClr val="012A62"/>
                </a:solidFill>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243953745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לשכת המנהל הכללי - מכתבים וסיכומים" ma:contentTypeID="0x010100FB48C45A811D2747BBAEB984310884C21500620D1F7EA246F442BC9ECA2958982FAD" ma:contentTypeVersion="17" ma:contentTypeDescription="צור מסמך חדש." ma:contentTypeScope="" ma:versionID="b72d7637ac4d9d9a8cb8eb60b5b5b694">
  <xsd:schema xmlns:xsd="http://www.w3.org/2001/XMLSchema" xmlns:p="http://schemas.microsoft.com/office/2006/metadata/properties" xmlns:ns1="3d10c457-7b7e-44fc-9b73-5b1adee5d9e6" xmlns:ns2="E43241BB-8F4D-4274-A508-D78F70CFE5C6" targetNamespace="http://schemas.microsoft.com/office/2006/metadata/properties" ma:root="true" ma:fieldsID="88227a1df5d0e27e7121638f05f3ab68" ns1:_="" ns2:_="">
    <xsd:import namespace="3d10c457-7b7e-44fc-9b73-5b1adee5d9e6"/>
    <xsd:import namespace="E43241BB-8F4D-4274-A508-D78F70CFE5C6"/>
    <xsd:element name="properties">
      <xsd:complexType>
        <xsd:sequence>
          <xsd:element name="documentManagement">
            <xsd:complexType>
              <xsd:all>
                <xsd:element ref="ns1:AutoNumber" minOccurs="0"/>
                <xsd:element ref="ns1:SDCategories" minOccurs="0"/>
                <xsd:element ref="ns1:SDCategoryID" minOccurs="0"/>
                <xsd:element ref="ns1:SDAuthor" minOccurs="0"/>
                <xsd:element ref="ns1:SDDocDate" minOccurs="0"/>
                <xsd:element ref="ns1:SDHebDate" minOccurs="0"/>
                <xsd:element ref="ns1:SDOriginalID" minOccurs="0"/>
                <xsd:element ref="ns1:SDOfflineTo" minOccurs="0"/>
                <xsd:element ref="ns1:SDAsmachta" minOccurs="0"/>
                <xsd:element ref="ns2:remarks" minOccurs="0"/>
                <xsd:element ref="ns2:Tipul" minOccurs="0"/>
                <xsd:element ref="ns2:Writer" minOccurs="0"/>
                <xsd:element ref="ns2:close" minOccurs="0"/>
                <xsd:element ref="ns2:closeby" minOccurs="0"/>
                <xsd:element ref="ns2:closedate" minOccurs="0"/>
                <xsd:element ref="ns1:SDImportance" minOccurs="0"/>
                <xsd:element ref="ns1:SDDocumentSource" minOccurs="0"/>
              </xsd:all>
            </xsd:complexType>
          </xsd:element>
        </xsd:sequence>
      </xsd:complexType>
    </xsd:element>
  </xsd:schema>
  <xsd:schema xmlns:xsd="http://www.w3.org/2001/XMLSchema" xmlns:dms="http://schemas.microsoft.com/office/2006/documentManagement/types" targetNamespace="3d10c457-7b7e-44fc-9b73-5b1adee5d9e6" elementFormDefault="qualified">
    <xsd:import namespace="http://schemas.microsoft.com/office/2006/documentManagement/types"/>
    <xsd:element name="AutoNumber" ma:index="0" nillable="true" ma:displayName="סימוכין" ma:internalName="AutoNumber">
      <xsd:simpleType>
        <xsd:restriction base="dms:Text"/>
      </xsd:simpleType>
    </xsd:element>
    <xsd:element name="SDCategories" ma:index="1" nillable="true" ma:displayName="נושאים" ma:internalName="SDCategories">
      <xsd:simpleType>
        <xsd:restriction base="dms:Note"/>
      </xsd:simpleType>
    </xsd:element>
    <xsd:element name="SDCategoryID" ma:index="2" nillable="true" ma:displayName="SDCategoryID" ma:internalName="SDCategoryID">
      <xsd:simpleType>
        <xsd:restriction base="dms:Text"/>
      </xsd:simpleType>
    </xsd:element>
    <xsd:element name="SDAuthor" ma:index="3" nillable="true" ma:displayName="מחבר" ma:internalName="SDAuthor">
      <xsd:simpleType>
        <xsd:restriction base="dms:Text"/>
      </xsd:simpleType>
    </xsd:element>
    <xsd:element name="SDDocDate" ma:index="4" nillable="true" ma:displayName="תאריך המסמך" ma:internalName="SDDocDate">
      <xsd:simpleType>
        <xsd:restriction base="dms:DateTime"/>
      </xsd:simpleType>
    </xsd:element>
    <xsd:element name="SDHebDate" ma:index="5" nillable="true" ma:displayName="SDHebDate" ma:internalName="SDHebDate">
      <xsd:simpleType>
        <xsd:restriction base="dms:Text"/>
      </xsd:simpleType>
    </xsd:element>
    <xsd:element name="SDOriginalID" ma:index="6" nillable="true" ma:displayName="SDOriginalID" ma:internalName="SDOriginalID">
      <xsd:simpleType>
        <xsd:restriction base="dms:Text"/>
      </xsd:simpleType>
    </xsd:element>
    <xsd:element name="SDOfflineTo" ma:index="7" nillable="true" ma:displayName="SDOfflineTo" ma:internalName="SDOfflineTo">
      <xsd:simpleType>
        <xsd:restriction base="dms:Text"/>
      </xsd:simpleType>
    </xsd:element>
    <xsd:element name="SDAsmachta" ma:index="8" nillable="true" ma:displayName="SDAsmachta" ma:internalName="SDAsmachta">
      <xsd:simpleType>
        <xsd:restriction base="dms:Text"/>
      </xsd:simpleType>
    </xsd:element>
    <xsd:element name="SDImportance" ma:index="15" nillable="true" ma:displayName="חשיבות" ma:internalName="SDImportance">
      <xsd:simpleType>
        <xsd:restriction base="dms:Number"/>
      </xsd:simpleType>
    </xsd:element>
    <xsd:element name="SDDocumentSource" ma:index="16" nillable="true" ma:displayName="מקור המסמך" ma:internalName="SDDocumentSource">
      <xsd:simpleType>
        <xsd:restriction base="dms:Choice">
          <xsd:enumeration value="SDFileUpload"/>
          <xsd:enumeration value="SDNewFile"/>
          <xsd:enumeration value="SDMultiFilesUpload"/>
          <xsd:enumeration value="OutlookExtender"/>
          <xsd:enumeration value="SDMigration"/>
          <xsd:enumeration value="OfficeAddIn"/>
          <xsd:enumeration value="ArchiveScan"/>
          <xsd:enumeration value="PCDocs"/>
          <xsd:enumeration value="PST"/>
          <xsd:enumeration value="D2K"/>
          <xsd:enumeration value="Menahel"/>
          <xsd:enumeration value="ShipmentLoader"/>
          <xsd:enumeration value="PoliceOffices"/>
          <xsd:enumeration value="AGATForms"/>
          <xsd:enumeration value="SDK"/>
          <xsd:enumeration value="Other"/>
        </xsd:restriction>
      </xsd:simpleType>
    </xsd:element>
  </xsd:schema>
  <xsd:schema xmlns:xsd="http://www.w3.org/2001/XMLSchema" xmlns:dms="http://schemas.microsoft.com/office/2006/documentManagement/types" targetNamespace="E43241BB-8F4D-4274-A508-D78F70CFE5C6" elementFormDefault="qualified">
    <xsd:import namespace="http://schemas.microsoft.com/office/2006/documentManagement/types"/>
    <xsd:element name="remarks" ma:index="9" nillable="true" ma:displayName="הערות-" ma:description="אגף הכספים, רישוי מחוז ירושלים, רישוי מחוז דרום" ma:internalName="remarks">
      <xsd:simpleType>
        <xsd:restriction base="dms:Note"/>
      </xsd:simpleType>
    </xsd:element>
    <xsd:element name="Tipul" ma:index="10" nillable="true" ma:displayName="מנכל הועבר לטיפול" ma:description="לשכת המנהל הכללי" ma:internalName="Tipul">
      <xsd:simpleType>
        <xsd:restriction base="dms:Note"/>
      </xsd:simpleType>
    </xsd:element>
    <xsd:element name="Writer" ma:index="11" nillable="true" ma:displayName="מנכל כותב המסמך" ma:description="לשכת המנהל הכללי" ma:internalName="Writer">
      <xsd:simpleType>
        <xsd:restriction base="dms:Text">
          <xsd:maxLength value="255"/>
        </xsd:restriction>
      </xsd:simpleType>
    </xsd:element>
    <xsd:element name="close" ma:index="12" nillable="true" ma:displayName="סגור?" ma:default="____" ma:description="לשכת המנהל הכללי&#10;אגף הרישוי - מחוז דרום&#10;אגף רישוי - ירושלים" ma:format="Dropdown" ma:internalName="close">
      <xsd:simpleType>
        <xsd:restriction base="dms:Choice">
          <xsd:enumeration value="____"/>
          <xsd:enumeration value="כן"/>
          <xsd:enumeration value="לא"/>
        </xsd:restriction>
      </xsd:simpleType>
    </xsd:element>
    <xsd:element name="closeby" ma:index="13" nillable="true" ma:displayName="מנכל נסגר על ידי" ma:default="____" ma:description="לשכת המנהל הכללי" ma:format="Dropdown" ma:internalName="closeby">
      <xsd:simpleType>
        <xsd:restriction base="dms:Choice">
          <xsd:enumeration value="____"/>
          <xsd:enumeration value="עוזי יצחקי"/>
          <xsd:enumeration value="אסף שאמלי"/>
          <xsd:enumeration value="הילה לוי"/>
          <xsd:enumeration value="טובה מדמוני"/>
          <xsd:enumeration value="יעל אולמן"/>
          <xsd:enumeration value="מיכל קלה בן-חמו"/>
          <xsd:enumeration value="רויטל עוז"/>
          <xsd:enumeration value="רחלי לוי"/>
          <xsd:enumeration value="שרה דואניס"/>
          <xsd:enumeration value="תמי צוברי"/>
          <xsd:enumeration value="ענת גולדשטיין"/>
        </xsd:restriction>
      </xsd:simpleType>
    </xsd:element>
    <xsd:element name="closedate" ma:index="14" nillable="true" ma:displayName="תאריך סגירת מסמך" ma:default="" ma:description="לשכת המנהל הכללי" ma:format="DateOnly" ma:internalName="clos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SDDocumentSource xmlns="3d10c457-7b7e-44fc-9b73-5b1adee5d9e6" xsi:nil="true"/>
    <SDAsmachta xmlns="3d10c457-7b7e-44fc-9b73-5b1adee5d9e6" xsi:nil="true"/>
    <Tipul xmlns="E43241BB-8F4D-4274-A508-D78F70CFE5C6" xsi:nil="true"/>
    <close xmlns="E43241BB-8F4D-4274-A508-D78F70CFE5C6" xsi:nil="true"/>
    <closedate xmlns="E43241BB-8F4D-4274-A508-D78F70CFE5C6" xsi:nil="true"/>
    <SDImportance xmlns="3d10c457-7b7e-44fc-9b73-5b1adee5d9e6" xsi:nil="true"/>
    <AutoNumber xmlns="3d10c457-7b7e-44fc-9b73-5b1adee5d9e6" xsi:nil="true"/>
    <SDCategories xmlns="3d10c457-7b7e-44fc-9b73-5b1adee5d9e6" xsi:nil="true"/>
    <SDDocDate xmlns="3d10c457-7b7e-44fc-9b73-5b1adee5d9e6" xsi:nil="true"/>
    <SDCategoryID xmlns="3d10c457-7b7e-44fc-9b73-5b1adee5d9e6" xsi:nil="true"/>
    <closeby xmlns="E43241BB-8F4D-4274-A508-D78F70CFE5C6" xsi:nil="true"/>
    <SDOfflineTo xmlns="3d10c457-7b7e-44fc-9b73-5b1adee5d9e6" xsi:nil="true"/>
    <remarks xmlns="E43241BB-8F4D-4274-A508-D78F70CFE5C6" xsi:nil="true"/>
    <SDAuthor xmlns="3d10c457-7b7e-44fc-9b73-5b1adee5d9e6" xsi:nil="true"/>
    <Writer xmlns="E43241BB-8F4D-4274-A508-D78F70CFE5C6" xsi:nil="true"/>
    <SDOriginalID xmlns="3d10c457-7b7e-44fc-9b73-5b1adee5d9e6" xsi:nil="true"/>
    <SDHebDate xmlns="3d10c457-7b7e-44fc-9b73-5b1adee5d9e6"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F814E7B6-F922-42F1-9EB7-440B6180DDD4}">
  <ds:schemaRefs>
    <ds:schemaRef ds:uri="http://schemas.microsoft.com/sharepoint/v3/contenttype/forms"/>
  </ds:schemaRefs>
</ds:datastoreItem>
</file>

<file path=customXml/itemProps2.xml><?xml version="1.0" encoding="utf-8"?>
<ds:datastoreItem xmlns:ds="http://schemas.openxmlformats.org/officeDocument/2006/customXml" ds:itemID="{8F25AB98-2662-4D98-A0F1-93798EEE1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0c457-7b7e-44fc-9b73-5b1adee5d9e6"/>
    <ds:schemaRef ds:uri="E43241BB-8F4D-4274-A508-D78F70CFE5C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B7AC74B-2217-4488-A4E5-93BDF84346F6}">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purl.org/dc/elements/1.1/"/>
    <ds:schemaRef ds:uri="E43241BB-8F4D-4274-A508-D78F70CFE5C6"/>
    <ds:schemaRef ds:uri="3d10c457-7b7e-44fc-9b73-5b1adee5d9e6"/>
    <ds:schemaRef ds:uri="http://www.w3.org/XML/1998/namespace"/>
  </ds:schemaRefs>
</ds:datastoreItem>
</file>

<file path=customXml/itemProps4.xml><?xml version="1.0" encoding="utf-8"?>
<ds:datastoreItem xmlns:ds="http://schemas.openxmlformats.org/officeDocument/2006/customXml" ds:itemID="{BFA6FC4D-5D0B-4C36-92C8-04AC18EA6A4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45053</TotalTime>
  <Words>1137</Words>
  <Application>Microsoft Office PowerPoint</Application>
  <PresentationFormat>‫הצגה על המסך (4:3)</PresentationFormat>
  <Paragraphs>134</Paragraphs>
  <Slides>14</Slides>
  <Notes>11</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14</vt:i4>
      </vt:variant>
    </vt:vector>
  </HeadingPairs>
  <TitlesOfParts>
    <vt:vector size="26" baseType="lpstr">
      <vt:lpstr>Arial</vt:lpstr>
      <vt:lpstr>Arial Black</vt:lpstr>
      <vt:lpstr>Calibri</vt:lpstr>
      <vt:lpstr>Segoe UI</vt:lpstr>
      <vt:lpstr>Segoe UI Black</vt:lpstr>
      <vt:lpstr>Segoe UI Historic</vt:lpstr>
      <vt:lpstr>Segoe UI Semibold</vt:lpstr>
      <vt:lpstr>Segoe UI Semilight</vt:lpstr>
      <vt:lpstr>Tahoma</vt:lpstr>
      <vt:lpstr>Times New Roman</vt:lpstr>
      <vt:lpstr>Wingdings</vt:lpstr>
      <vt:lpstr>ערכת נושא Office</vt:lpstr>
      <vt:lpstr>קול קורא "שותפים לדרך 2023- 2024" השתתפות משרד התחבורה בפרויקטים של הרשויות המקומיות </vt:lpstr>
      <vt:lpstr>מצגת של PowerPoint‏</vt:lpstr>
      <vt:lpstr>אגף רשויות מקומיות</vt:lpstr>
      <vt:lpstr>מצגת של PowerPoint‏</vt:lpstr>
      <vt:lpstr>מצגת של PowerPoint‏</vt:lpstr>
      <vt:lpstr>מצגת של PowerPoint‏</vt:lpstr>
      <vt:lpstr>תהליך התקצוב ב"שותפים לדרך"</vt:lpstr>
      <vt:lpstr>פרויקטי בטיחות</vt:lpstr>
      <vt:lpstr>שיעור ההשתתפות במימון פרויקט</vt:lpstr>
      <vt:lpstr>בקשות למימון ביצוע פרויקטים תחבורתיים – תנאי סף</vt:lpstr>
      <vt:lpstr>בקשות למימון תכנון פרויקטים תחבורתיים – תנאי סף</vt:lpstr>
      <vt:lpstr>בקשות להגדלת תקציב לתכנון/לביצוע פרויקטים שתוקצבו בעבר – תנאי סף</vt:lpstr>
      <vt:lpstr>מה עוד חשוב לדעת לפני שמגישים?</vt:lpstr>
      <vt:lpstr>בהצלחה!</vt:lpstr>
    </vt:vector>
  </TitlesOfParts>
  <Company>משרד התחבורה</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פורמט ליום עיון הצגת תוכניות עבודה</dc:title>
  <dc:creator>shamlia</dc:creator>
  <cp:lastModifiedBy>בראאה נסר אלדין</cp:lastModifiedBy>
  <cp:revision>1358</cp:revision>
  <cp:lastPrinted>2021-01-21T09:19:30Z</cp:lastPrinted>
  <dcterms:created xsi:type="dcterms:W3CDTF">2012-05-29T12:43:52Z</dcterms:created>
  <dcterms:modified xsi:type="dcterms:W3CDTF">2023-07-11T06:17:30Z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0x010100FB48C45A811D2747BBAEB984310884C21500620D1F7EA246F442BC9ECA2958982FAD</vt:lpwstr>
  </property>
  <property fmtid="{D5CDD505-2E9C-101B-9397-08002B2CF9AE}" pid="3" name="ContentType">
    <vt:lpwstr>לשכת המנהל הכללי - מכתבים וסיכומים</vt:lpwstr>
  </property>
</Properties>
</file>